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935" r:id="rId1"/>
  </p:sldMasterIdLst>
  <p:notesMasterIdLst>
    <p:notesMasterId r:id="rId33"/>
  </p:notesMasterIdLst>
  <p:sldIdLst>
    <p:sldId id="308" r:id="rId2"/>
    <p:sldId id="309" r:id="rId3"/>
    <p:sldId id="310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326" r:id="rId20"/>
    <p:sldId id="327" r:id="rId21"/>
    <p:sldId id="329" r:id="rId22"/>
    <p:sldId id="330" r:id="rId23"/>
    <p:sldId id="331" r:id="rId24"/>
    <p:sldId id="332" r:id="rId25"/>
    <p:sldId id="333" r:id="rId26"/>
    <p:sldId id="334" r:id="rId27"/>
    <p:sldId id="335" r:id="rId28"/>
    <p:sldId id="336" r:id="rId29"/>
    <p:sldId id="337" r:id="rId30"/>
    <p:sldId id="338" r:id="rId31"/>
    <p:sldId id="339" r:id="rId32"/>
  </p:sldIdLst>
  <p:sldSz cx="9144000" cy="6858000" type="screen4x3"/>
  <p:notesSz cx="6858000" cy="9144000"/>
  <p:embeddedFontLst>
    <p:embeddedFont>
      <p:font typeface="PMingLiU" panose="02020500000000000000" pitchFamily="18" charset="-120"/>
      <p:regular r:id="rId34"/>
    </p:embeddedFont>
    <p:embeddedFont>
      <p:font typeface="PMingLiU" panose="02020500000000000000" pitchFamily="18" charset="-120"/>
      <p:regular r:id="rId34"/>
    </p:embeddedFont>
    <p:embeddedFont>
      <p:font typeface="宋体" panose="02010600030101010101" pitchFamily="2" charset="-122"/>
      <p:regular r:id="rId35"/>
    </p:embeddedFont>
    <p:embeddedFont>
      <p:font typeface="SimHei" panose="02010609060101010101" pitchFamily="49" charset="-122"/>
      <p:regular r:id="rId36"/>
    </p:embeddedFont>
    <p:embeddedFont>
      <p:font typeface="Calibri Light" panose="020F0302020204030204" pitchFamily="34" charset="0"/>
      <p:regular r:id="rId37"/>
      <p:italic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MingLiU" panose="02020509000000000000" pitchFamily="49" charset="-120"/>
      <p:regular r:id="rId43"/>
    </p:embeddedFont>
    <p:embeddedFont>
      <p:font typeface="文鼎行楷碑體" panose="020B0604020202020204" charset="0"/>
      <p:regular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39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41890-D079-4837-9C5D-EE9B6C9167EE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B8C896-3236-4EF2-BCB4-6A94ADA20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649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532C66-F02B-47B3-96F4-551300BC526C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8911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139C93-227D-4A24-AC13-815EADAF581F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1209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4320D5-5864-4468-BC20-26D3BF24F7FC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2563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4320D5-5864-4468-BC20-26D3BF24F7FC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1997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573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299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214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88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20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221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460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3705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637052"/>
                </a:solidFill>
              </a:rPr>
              <a:pPr/>
              <a:t>‹#›</a:t>
            </a:fld>
            <a:endParaRPr lang="en-US" dirty="0">
              <a:solidFill>
                <a:srgbClr val="6370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819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380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337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639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09B482E8-6E0E-1B4F-B1FD-C69DB9E858D9}" type="datetimeFigureOut">
              <a:rPr lang="en-US" smtClean="0"/>
              <a:pPr defTabSz="457200"/>
              <a:t>12/19/2016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D57F1E4F-1CFF-5643-939E-217C01CDF565}" type="slidenum">
              <a:rPr lang="en-US" smtClean="0"/>
              <a:pPr defTabSz="4572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009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zh.wikipedia.org/wiki/%E5%B9%B3%E4%BF%A1%E5%BE%92" TargetMode="External"/><Relationship Id="rId2" Type="http://schemas.openxmlformats.org/officeDocument/2006/relationships/hyperlink" Target="https://zh.wikipedia.org/wiki/%E5%B8%8C%E8%85%8A%E8%AF%AD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zh.wikipedia.org/wiki/%E9%95%BF%E8%80%81" TargetMode="External"/><Relationship Id="rId4" Type="http://schemas.openxmlformats.org/officeDocument/2006/relationships/hyperlink" Target="https://zh.wikipedia.org/wiki/%E7%89%A7%E5%B8%AB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book of ac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0236" y="2264229"/>
            <a:ext cx="954107" cy="261225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5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ngLiU" panose="02020509000000000000" pitchFamily="49" charset="-120"/>
                <a:ea typeface="MingLiU" panose="02020509000000000000" pitchFamily="49" charset="-120"/>
                <a:cs typeface="文鼎行楷碑體" panose="02010609010101010101" pitchFamily="49" charset="-120"/>
              </a:rPr>
              <a:t>使徒行傳</a:t>
            </a:r>
            <a:endParaRPr lang="en-US" sz="5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ngLiU" panose="02020509000000000000" pitchFamily="49" charset="-120"/>
              <a:ea typeface="MingLiU" panose="02020509000000000000" pitchFamily="49" charset="-120"/>
              <a:cs typeface="文鼎行楷碑體" panose="02010609010101010101" pitchFamily="49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80115" y="5081024"/>
            <a:ext cx="4615542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MingLiU" panose="02020500000000000000" pitchFamily="18" charset="-120"/>
                <a:ea typeface="PMingLiU" panose="02020500000000000000" pitchFamily="18" charset="-120"/>
              </a:rPr>
              <a:t>教</a:t>
            </a:r>
            <a:r>
              <a:rPr lang="zh-TW" altLang="en-US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MingLiU" panose="02020500000000000000" pitchFamily="18" charset="-120"/>
                <a:ea typeface="PMingLiU" panose="02020500000000000000" pitchFamily="18" charset="-120"/>
              </a:rPr>
              <a:t>會受逼迫 </a:t>
            </a:r>
            <a:r>
              <a:rPr lang="en-US" altLang="zh-TW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MingLiU" panose="02020500000000000000" pitchFamily="18" charset="-120"/>
                <a:ea typeface="PMingLiU" panose="02020500000000000000" pitchFamily="18" charset="-120"/>
              </a:rPr>
              <a:t>(6-7</a:t>
            </a:r>
            <a:r>
              <a:rPr lang="zh-TW" alt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MingLiU" panose="02020500000000000000" pitchFamily="18" charset="-120"/>
                <a:ea typeface="PMingLiU" panose="02020500000000000000" pitchFamily="18" charset="-120"/>
              </a:rPr>
              <a:t>章</a:t>
            </a:r>
            <a:r>
              <a:rPr lang="en-US" altLang="zh-TW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MingLiU" panose="02020500000000000000" pitchFamily="18" charset="-120"/>
                <a:ea typeface="PMingLiU" panose="02020500000000000000" pitchFamily="18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63039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thinking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85" y="953173"/>
            <a:ext cx="1928358" cy="1928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9943" y="190728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4472C4">
                    <a:lumMod val="75000"/>
                  </a:srgbClr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思考問題：</a:t>
            </a:r>
            <a:endParaRPr lang="en-US" sz="3600" dirty="0">
              <a:solidFill>
                <a:srgbClr val="4472C4">
                  <a:lumMod val="75000"/>
                </a:srgbClr>
              </a:solidFill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9656" y="3339625"/>
            <a:ext cx="75262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3600" dirty="0" smtClean="0">
                <a:solidFill>
                  <a:prstClr val="black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教會</a:t>
            </a:r>
            <a:r>
              <a:rPr lang="zh-TW" altLang="en-US" sz="3600" b="1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受逼迫對教會的發展有何影響？</a:t>
            </a:r>
            <a:endParaRPr lang="en-US" altLang="zh-TW" sz="3600" dirty="0" smtClean="0">
              <a:latin typeface="MingLiU" panose="02020509000000000000" pitchFamily="49" charset="-120"/>
              <a:ea typeface="MingLiU" panose="02020509000000000000" pitchFamily="49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3600" dirty="0" smtClean="0">
                <a:solidFill>
                  <a:prstClr val="black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	</a:t>
            </a:r>
            <a:r>
              <a:rPr lang="en-US" altLang="zh-TW" sz="3600" dirty="0">
                <a:solidFill>
                  <a:prstClr val="black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	</a:t>
            </a:r>
            <a:endParaRPr lang="zh-TW" altLang="en-US" sz="3600" dirty="0">
              <a:solidFill>
                <a:prstClr val="black"/>
              </a:solidFill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3647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9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600" b="1" dirty="0">
                <a:solidFill>
                  <a:srgbClr val="000000"/>
                </a:solidFill>
                <a:latin typeface="+mj-ea"/>
                <a:ea typeface="+mj-ea"/>
              </a:rPr>
              <a:t>6 </a:t>
            </a:r>
            <a:r>
              <a:rPr lang="zh-TW" altLang="en-US" sz="2600" dirty="0">
                <a:solidFill>
                  <a:srgbClr val="000000"/>
                </a:solidFill>
                <a:latin typeface="+mj-ea"/>
                <a:ea typeface="+mj-ea"/>
              </a:rPr>
              <a:t>那 時 ， 門 徒 增 多 ， 有 說 希 利 尼 話 的 猶 太 人 向 希 伯 來 人 發 怨 言 ， 因 為 在 天 天 的 供 給 上 忽 略 了 他 們 的 寡 婦 。</a:t>
            </a:r>
          </a:p>
          <a:p>
            <a:r>
              <a:rPr lang="en-US" altLang="zh-TW" sz="2600" b="1" baseline="30000" dirty="0">
                <a:solidFill>
                  <a:srgbClr val="000000"/>
                </a:solidFill>
                <a:latin typeface="+mj-ea"/>
                <a:ea typeface="+mj-ea"/>
              </a:rPr>
              <a:t>2 </a:t>
            </a:r>
            <a:r>
              <a:rPr lang="zh-TW" altLang="en-US" sz="2600" dirty="0">
                <a:solidFill>
                  <a:srgbClr val="000000"/>
                </a:solidFill>
                <a:latin typeface="+mj-ea"/>
                <a:ea typeface="+mj-ea"/>
              </a:rPr>
              <a:t>十 二 使 徒 叫 眾 門 徒 來 ， 對 他 們 說 ： 我 們 撇 下 神 的 道 去 管 理 飯 食 ， 原 是 不 合 宜 的 。</a:t>
            </a:r>
          </a:p>
          <a:p>
            <a:r>
              <a:rPr lang="en-US" altLang="zh-TW" sz="2600" b="1" baseline="30000" dirty="0">
                <a:solidFill>
                  <a:srgbClr val="000000"/>
                </a:solidFill>
                <a:latin typeface="+mj-ea"/>
                <a:ea typeface="+mj-ea"/>
              </a:rPr>
              <a:t>3 </a:t>
            </a:r>
            <a:r>
              <a:rPr lang="zh-TW" altLang="en-US" sz="2600" dirty="0">
                <a:latin typeface="+mj-ea"/>
                <a:ea typeface="+mj-ea"/>
              </a:rPr>
              <a:t>所 以 弟 兄 們 ， 當 從 你 們 中 間 </a:t>
            </a:r>
            <a:r>
              <a:rPr lang="zh-TW" altLang="en-US" sz="2600" dirty="0">
                <a:solidFill>
                  <a:srgbClr val="FF0000"/>
                </a:solidFill>
                <a:latin typeface="+mj-ea"/>
                <a:ea typeface="+mj-ea"/>
              </a:rPr>
              <a:t>選</a:t>
            </a:r>
            <a:r>
              <a:rPr lang="zh-TW" altLang="en-US" sz="2600" dirty="0">
                <a:latin typeface="+mj-ea"/>
                <a:ea typeface="+mj-ea"/>
              </a:rPr>
              <a:t> 出 七 個 有 </a:t>
            </a:r>
            <a:r>
              <a:rPr lang="zh-TW" altLang="en-US" sz="2600" dirty="0">
                <a:solidFill>
                  <a:srgbClr val="FF0000"/>
                </a:solidFill>
                <a:latin typeface="+mj-ea"/>
                <a:ea typeface="+mj-ea"/>
              </a:rPr>
              <a:t>好 名 聲 、 被 聖 靈 充 滿 、 智 慧 充 足 </a:t>
            </a:r>
            <a:r>
              <a:rPr lang="zh-TW" altLang="en-US" sz="2600" dirty="0">
                <a:latin typeface="+mj-ea"/>
                <a:ea typeface="+mj-ea"/>
              </a:rPr>
              <a:t>的 人 ， 我 們 就 </a:t>
            </a:r>
            <a:r>
              <a:rPr lang="zh-TW" altLang="en-US" sz="2600" dirty="0">
                <a:solidFill>
                  <a:srgbClr val="FF0000"/>
                </a:solidFill>
                <a:latin typeface="+mj-ea"/>
                <a:ea typeface="+mj-ea"/>
              </a:rPr>
              <a:t>派</a:t>
            </a:r>
            <a:r>
              <a:rPr lang="zh-TW" altLang="en-US" sz="2600" dirty="0">
                <a:latin typeface="+mj-ea"/>
                <a:ea typeface="+mj-ea"/>
              </a:rPr>
              <a:t> 他 們 </a:t>
            </a:r>
            <a:r>
              <a:rPr lang="zh-TW" altLang="en-US" sz="2600" dirty="0">
                <a:solidFill>
                  <a:srgbClr val="FF0000"/>
                </a:solidFill>
                <a:latin typeface="+mj-ea"/>
                <a:ea typeface="+mj-ea"/>
              </a:rPr>
              <a:t>管 理</a:t>
            </a:r>
            <a:r>
              <a:rPr lang="zh-TW" altLang="en-US" sz="2600" dirty="0">
                <a:latin typeface="+mj-ea"/>
                <a:ea typeface="+mj-ea"/>
              </a:rPr>
              <a:t> 這 事 。</a:t>
            </a:r>
          </a:p>
          <a:p>
            <a:r>
              <a:rPr lang="en-US" altLang="zh-TW" sz="2600" b="1" baseline="30000" dirty="0">
                <a:solidFill>
                  <a:srgbClr val="000000"/>
                </a:solidFill>
                <a:latin typeface="+mj-ea"/>
                <a:ea typeface="+mj-ea"/>
              </a:rPr>
              <a:t>4 </a:t>
            </a:r>
            <a:r>
              <a:rPr lang="zh-TW" altLang="en-US" sz="2600" dirty="0">
                <a:solidFill>
                  <a:srgbClr val="000000"/>
                </a:solidFill>
                <a:latin typeface="+mj-ea"/>
                <a:ea typeface="+mj-ea"/>
              </a:rPr>
              <a:t>但 我 們 要 專 心 以 祈 禱 、 傳 道 為 事 。</a:t>
            </a:r>
          </a:p>
          <a:p>
            <a:r>
              <a:rPr lang="en-US" altLang="zh-TW" sz="2600" b="1" baseline="30000" dirty="0">
                <a:solidFill>
                  <a:srgbClr val="000000"/>
                </a:solidFill>
                <a:latin typeface="+mj-ea"/>
                <a:ea typeface="+mj-ea"/>
              </a:rPr>
              <a:t>5 </a:t>
            </a:r>
            <a:r>
              <a:rPr lang="zh-TW" altLang="en-US" sz="2600" dirty="0">
                <a:solidFill>
                  <a:srgbClr val="000000"/>
                </a:solidFill>
                <a:latin typeface="+mj-ea"/>
                <a:ea typeface="+mj-ea"/>
              </a:rPr>
              <a:t>大 眾 都 喜 悅 這 話 ， 就 揀 選 了 司 提 反 ， 乃 是 大 有 信 心 、 聖 靈 充 滿 的 人 ， 又 揀 選 腓 利 、 伯 羅 哥 羅 、 尼 迦 挪 、 提 門 、 巴 米 拿 ， 並 進 猶 太 教 的 安 提 阿 人 尼 哥 拉 ，</a:t>
            </a:r>
          </a:p>
          <a:p>
            <a:r>
              <a:rPr lang="en-US" altLang="zh-TW" sz="2600" b="1" baseline="30000" dirty="0">
                <a:solidFill>
                  <a:srgbClr val="000000"/>
                </a:solidFill>
                <a:latin typeface="+mj-ea"/>
                <a:ea typeface="+mj-ea"/>
              </a:rPr>
              <a:t>6 </a:t>
            </a:r>
            <a:r>
              <a:rPr lang="zh-TW" altLang="en-US" sz="2600" dirty="0">
                <a:solidFill>
                  <a:srgbClr val="000000"/>
                </a:solidFill>
                <a:latin typeface="+mj-ea"/>
                <a:ea typeface="+mj-ea"/>
              </a:rPr>
              <a:t>叫 他 們 站 在 使 徒 面 前 。 使 徒 禱 告 了 ， 就 按 手 在 他 們 頭 上 。</a:t>
            </a:r>
          </a:p>
          <a:p>
            <a:r>
              <a:rPr lang="en-US" altLang="zh-TW" sz="2600" b="1" baseline="30000" dirty="0">
                <a:solidFill>
                  <a:srgbClr val="000000"/>
                </a:solidFill>
                <a:latin typeface="+mj-ea"/>
                <a:ea typeface="+mj-ea"/>
              </a:rPr>
              <a:t>7 </a:t>
            </a:r>
            <a:r>
              <a:rPr lang="zh-TW" altLang="en-US" sz="2600" dirty="0">
                <a:solidFill>
                  <a:srgbClr val="000000"/>
                </a:solidFill>
                <a:latin typeface="+mj-ea"/>
                <a:ea typeface="+mj-ea"/>
              </a:rPr>
              <a:t>神 的 道 興 旺 起 來 ； 在 耶 路 撒 冷 門 徒 數 目 加 增 的 甚 多 ， 也 有 許 多 祭 司 信 從 了 這 道 。</a:t>
            </a:r>
            <a:endParaRPr lang="zh-TW" altLang="en-US" sz="2600" b="0" i="0" dirty="0">
              <a:solidFill>
                <a:srgbClr val="000000"/>
              </a:solidFill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63293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600" dirty="0">
                <a:solidFill>
                  <a:srgbClr val="000000"/>
                </a:solidFill>
                <a:latin typeface="+mj-ea"/>
              </a:rPr>
              <a:t>發 怨 言</a:t>
            </a:r>
            <a:endParaRPr lang="en-US" dirty="0"/>
          </a:p>
        </p:txBody>
      </p:sp>
      <p:pic>
        <p:nvPicPr>
          <p:cNvPr id="1029" name="Picture 5" descr="Image result for EMS vehicl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961870"/>
            <a:ext cx="5372100" cy="429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174" y="2493032"/>
            <a:ext cx="2162175" cy="21145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652638" y="1167469"/>
            <a:ext cx="15632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dirty="0"/>
              <a:t>民 </a:t>
            </a:r>
            <a:r>
              <a:rPr lang="en-US" altLang="zh-TW" sz="2800" dirty="0"/>
              <a:t>21:4-9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6506466" y="5368969"/>
            <a:ext cx="20088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dirty="0"/>
              <a:t>約 </a:t>
            </a:r>
            <a:r>
              <a:rPr lang="en-US" altLang="zh-TW" sz="2800" dirty="0"/>
              <a:t>3</a:t>
            </a:r>
            <a:r>
              <a:rPr lang="zh-TW" altLang="en-US" sz="2800" dirty="0"/>
              <a:t>：</a:t>
            </a:r>
            <a:r>
              <a:rPr lang="en-US" altLang="zh-TW" sz="2800" dirty="0"/>
              <a:t>14-18</a:t>
            </a:r>
            <a:endParaRPr lang="en-US" sz="2800" dirty="0"/>
          </a:p>
        </p:txBody>
      </p:sp>
      <p:pic>
        <p:nvPicPr>
          <p:cNvPr id="1031" name="Picture 7" descr="Image result for complaint snake bib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84" y="1961870"/>
            <a:ext cx="5735078" cy="429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8482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709" y="0"/>
            <a:ext cx="7886700" cy="750981"/>
          </a:xfrm>
        </p:spPr>
        <p:txBody>
          <a:bodyPr/>
          <a:lstStyle/>
          <a:p>
            <a:r>
              <a:rPr lang="zh-TW" altLang="en-US" dirty="0" smtClean="0"/>
              <a:t>民 </a:t>
            </a:r>
            <a:r>
              <a:rPr lang="en-US" altLang="zh-TW" dirty="0" smtClean="0"/>
              <a:t>21:4-9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066" y="696072"/>
            <a:ext cx="8891867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altLang="zh-TW" sz="2400" b="1" baseline="30000" dirty="0"/>
              <a:t>4 </a:t>
            </a:r>
            <a:r>
              <a:rPr lang="zh-TW" altLang="en-US" sz="2400" dirty="0"/>
              <a:t>他 們 從 何 珥 山 起 行 ， 往 紅 海 那 條 路 走 ， 要 繞 過 以 東 地 。 百 姓 因 這 路 難 行 ， 心 中 甚 是 煩 躁 ，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2400" b="1" baseline="30000" dirty="0"/>
              <a:t>5 </a:t>
            </a:r>
            <a:r>
              <a:rPr lang="zh-TW" altLang="en-US" sz="2400" dirty="0"/>
              <a:t>就 怨 讟 神 和 摩 西 說 ： 你 們 為 甚 麼 把 我 們 從 埃 及 領 出 來 、 使 我 們 死 在 曠 野 呢 ？ 這 裡 沒 有 糧 ， 沒 有 水 ， 我 們 的 心 厭 惡 這 淡 薄 的 食 物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2400" b="1" baseline="30000" dirty="0"/>
              <a:t>6 </a:t>
            </a:r>
            <a:r>
              <a:rPr lang="zh-TW" altLang="en-US" sz="2400" dirty="0"/>
              <a:t>於 是 耶 和 華 使 火 蛇 進 入 百 姓 中 間 ， 蛇 就 咬 他 們 。 以 色 列 人 中 死 了 許 多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2400" b="1" baseline="30000" dirty="0"/>
              <a:t>7 </a:t>
            </a:r>
            <a:r>
              <a:rPr lang="zh-TW" altLang="en-US" sz="2400" dirty="0"/>
              <a:t>百 姓 到 摩 西 那 裡 ， 說 ： 我 們 怨 讟 耶 和 華 和 你 ， 有 罪 了 。 求 你 禱 告 耶 和 華 ， 叫 這 些 蛇 離 開 我 們 。 於 是 摩 西 為 百 姓 禱 告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2400" b="1" baseline="30000" dirty="0"/>
              <a:t>8 </a:t>
            </a:r>
            <a:r>
              <a:rPr lang="zh-TW" altLang="en-US" sz="2400" dirty="0"/>
              <a:t>耶 和 華 對 摩 西 說 ： 你 製 造 一 條 火 蛇 ， 掛 在 杆 子 上 ； 凡 被 咬 的 ， 一 望 這 蛇 ， 就 必 得 活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2400" b="1" baseline="30000" dirty="0"/>
              <a:t>9 </a:t>
            </a:r>
            <a:r>
              <a:rPr lang="zh-TW" altLang="en-US" sz="2400" dirty="0"/>
              <a:t>摩 西 便 製 造 一 條 銅 蛇 ， 掛 在 杆 子 上 ； 凡 被 蛇 咬 的 ， 一 望 這 銅 蛇 就 活 了 。</a:t>
            </a:r>
          </a:p>
          <a:p>
            <a:pPr marL="0" indent="0">
              <a:lnSpc>
                <a:spcPct val="11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6765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約 </a:t>
            </a:r>
            <a:r>
              <a:rPr lang="en-US" altLang="zh-TW" dirty="0" smtClean="0"/>
              <a:t>3</a:t>
            </a:r>
            <a:r>
              <a:rPr lang="zh-TW" altLang="en-US" dirty="0" smtClean="0"/>
              <a:t>：</a:t>
            </a:r>
            <a:r>
              <a:rPr lang="en-US" altLang="zh-TW" dirty="0" smtClean="0"/>
              <a:t>14-18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56683"/>
            <a:ext cx="7886700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/>
              <a:t>14 </a:t>
            </a:r>
            <a:r>
              <a:rPr lang="zh-TW" altLang="en-US" sz="2800" dirty="0">
                <a:solidFill>
                  <a:srgbClr val="FF0000"/>
                </a:solidFill>
              </a:rPr>
              <a:t>摩 西 在 曠 野 怎 樣 舉 蛇 ， 人 子 也 必 照 樣 被 舉 起 來 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/>
              <a:t>15 </a:t>
            </a:r>
            <a:r>
              <a:rPr lang="zh-TW" altLang="en-US" sz="2800" dirty="0"/>
              <a:t>叫 一 切 信 他 的 都 得 永 生 </a:t>
            </a:r>
            <a:r>
              <a:rPr lang="zh-TW" altLang="en-US" sz="2800" dirty="0" smtClean="0"/>
              <a:t>。</a:t>
            </a:r>
            <a:endParaRPr lang="zh-TW" altLang="en-US" sz="2800" dirty="0"/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/>
              <a:t>16 </a:t>
            </a:r>
            <a:r>
              <a:rPr lang="zh-TW" altLang="en-US" sz="2800" dirty="0"/>
              <a:t>「 神 愛 世 人 ， 甚 至 將 他 的 獨 生 子 賜 給 他 們 ， 叫 一 切 信 他 的 ， 不 至 滅 亡 ， 反 得 永 生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/>
              <a:t>17 </a:t>
            </a:r>
            <a:r>
              <a:rPr lang="zh-TW" altLang="en-US" sz="2800" dirty="0"/>
              <a:t>因 為 神 差 他 的 兒 子 降 世 ， 不 是 要 定 世 人 的 罪 </a:t>
            </a:r>
            <a:r>
              <a:rPr lang="zh-TW" altLang="en-US" sz="2800" dirty="0" smtClean="0"/>
              <a:t>， </a:t>
            </a:r>
            <a:r>
              <a:rPr lang="zh-TW" altLang="en-US" sz="2800" dirty="0"/>
              <a:t>乃 是 要 叫 世 人 因 他 得 救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/>
              <a:t>18 </a:t>
            </a:r>
            <a:r>
              <a:rPr lang="zh-TW" altLang="en-US" sz="2800" dirty="0"/>
              <a:t>信 他 的 人 ， 不 被 定 罪 ； 不 信 的 人 ， 罪 已 經 定 了 ， 因 為 他 不 信 神 獨 生 子 的 名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9618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complain in the church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11816"/>
            <a:ext cx="2895600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3402106" cy="22639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6897" y="0"/>
            <a:ext cx="3051503" cy="22856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3724114"/>
            <a:ext cx="5596224" cy="31338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5575" y="3724114"/>
            <a:ext cx="2791529" cy="313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30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zh-TW" altLang="en-US" sz="3600" dirty="0" smtClean="0">
                <a:solidFill>
                  <a:srgbClr val="000000"/>
                </a:solidFill>
                <a:latin typeface="+mj-ea"/>
              </a:rPr>
              <a:t>發怨言　　建議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89213"/>
            <a:ext cx="7886700" cy="5405716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zh-TW" altLang="en-US" sz="2400" dirty="0" smtClean="0"/>
              <a:t>內容</a:t>
            </a:r>
            <a:endParaRPr lang="en-US" altLang="zh-TW" sz="2400" dirty="0" smtClean="0"/>
          </a:p>
          <a:p>
            <a:pPr lvl="1">
              <a:lnSpc>
                <a:spcPct val="110000"/>
              </a:lnSpc>
            </a:pPr>
            <a:r>
              <a:rPr lang="zh-TW" altLang="en-US" sz="2000" dirty="0" smtClean="0"/>
              <a:t>真的嗎</a:t>
            </a:r>
            <a:r>
              <a:rPr lang="en-US" altLang="zh-TW" sz="2000" dirty="0" smtClean="0"/>
              <a:t>?</a:t>
            </a:r>
          </a:p>
          <a:p>
            <a:pPr lvl="1">
              <a:lnSpc>
                <a:spcPct val="110000"/>
              </a:lnSpc>
            </a:pPr>
            <a:r>
              <a:rPr lang="en-US" sz="2000" dirty="0" smtClean="0"/>
              <a:t>Preferences, Attitude, Opinions, </a:t>
            </a:r>
            <a:r>
              <a:rPr lang="en-US" sz="2000" dirty="0" smtClean="0">
                <a:solidFill>
                  <a:srgbClr val="0070C0"/>
                </a:solidFill>
              </a:rPr>
              <a:t>Convictions </a:t>
            </a:r>
            <a:r>
              <a:rPr lang="zh-TW" altLang="en-US" sz="2000" dirty="0" smtClean="0">
                <a:solidFill>
                  <a:srgbClr val="0070C0"/>
                </a:solidFill>
              </a:rPr>
              <a:t>（偏離真理）</a:t>
            </a:r>
            <a:endParaRPr lang="en-US" altLang="zh-TW" sz="2000" dirty="0" smtClean="0">
              <a:solidFill>
                <a:srgbClr val="0070C0"/>
              </a:solidFill>
            </a:endParaRPr>
          </a:p>
          <a:p>
            <a:pPr>
              <a:lnSpc>
                <a:spcPct val="110000"/>
              </a:lnSpc>
            </a:pPr>
            <a:r>
              <a:rPr lang="zh-TW" altLang="en-US" sz="2400" dirty="0" smtClean="0"/>
              <a:t>目的</a:t>
            </a:r>
            <a:endParaRPr lang="en-US" altLang="zh-TW" sz="2400" dirty="0" smtClean="0"/>
          </a:p>
          <a:p>
            <a:pPr lvl="1">
              <a:lnSpc>
                <a:spcPct val="110000"/>
              </a:lnSpc>
            </a:pPr>
            <a:r>
              <a:rPr lang="zh-TW" altLang="en-US" sz="2000" dirty="0" smtClean="0"/>
              <a:t>為了我自己嗎</a:t>
            </a:r>
            <a:r>
              <a:rPr lang="en-US" altLang="zh-TW" sz="2000" dirty="0" smtClean="0"/>
              <a:t>?</a:t>
            </a:r>
          </a:p>
          <a:p>
            <a:pPr lvl="1">
              <a:lnSpc>
                <a:spcPct val="110000"/>
              </a:lnSpc>
            </a:pPr>
            <a:r>
              <a:rPr lang="zh-TW" altLang="en-US" sz="2000" dirty="0" smtClean="0"/>
              <a:t>為了榮耀神的名嗎</a:t>
            </a:r>
            <a:r>
              <a:rPr lang="en-US" altLang="zh-TW" sz="2000" dirty="0" smtClean="0"/>
              <a:t>?</a:t>
            </a:r>
          </a:p>
          <a:p>
            <a:pPr lvl="1">
              <a:lnSpc>
                <a:spcPct val="110000"/>
              </a:lnSpc>
            </a:pPr>
            <a:r>
              <a:rPr lang="zh-TW" altLang="en-US" sz="2000" dirty="0" smtClean="0"/>
              <a:t>為了教會的合一嗎</a:t>
            </a:r>
            <a:r>
              <a:rPr lang="en-US" altLang="zh-TW" sz="2000" dirty="0" smtClean="0"/>
              <a:t>?</a:t>
            </a:r>
          </a:p>
          <a:p>
            <a:pPr lvl="1">
              <a:lnSpc>
                <a:spcPct val="110000"/>
              </a:lnSpc>
            </a:pPr>
            <a:r>
              <a:rPr lang="zh-TW" altLang="en-US" sz="2000" dirty="0" smtClean="0"/>
              <a:t>為了造就人嗎</a:t>
            </a:r>
            <a:r>
              <a:rPr lang="en-US" altLang="zh-TW" sz="2000" dirty="0" smtClean="0"/>
              <a:t>?</a:t>
            </a:r>
          </a:p>
          <a:p>
            <a:pPr>
              <a:lnSpc>
                <a:spcPct val="110000"/>
              </a:lnSpc>
            </a:pPr>
            <a:r>
              <a:rPr lang="zh-TW" altLang="en-US" sz="2400" dirty="0" smtClean="0"/>
              <a:t>方式</a:t>
            </a:r>
            <a:endParaRPr lang="en-US" altLang="zh-TW" sz="2400" dirty="0" smtClean="0"/>
          </a:p>
          <a:p>
            <a:pPr lvl="1">
              <a:lnSpc>
                <a:spcPct val="110000"/>
              </a:lnSpc>
            </a:pPr>
            <a:r>
              <a:rPr lang="zh-TW" altLang="en-US" sz="2000" dirty="0" smtClean="0"/>
              <a:t>禱告 </a:t>
            </a:r>
            <a:r>
              <a:rPr lang="en-US" altLang="zh-TW" sz="2000" dirty="0" smtClean="0"/>
              <a:t>(PRAY)</a:t>
            </a:r>
          </a:p>
          <a:p>
            <a:pPr lvl="1">
              <a:lnSpc>
                <a:spcPct val="110000"/>
              </a:lnSpc>
            </a:pPr>
            <a:r>
              <a:rPr lang="zh-TW" altLang="en-US" sz="2000" dirty="0" smtClean="0"/>
              <a:t>快快地聽</a:t>
            </a:r>
            <a:r>
              <a:rPr lang="en-US" altLang="zh-TW" sz="2000" dirty="0" smtClean="0"/>
              <a:t>,</a:t>
            </a:r>
            <a:r>
              <a:rPr lang="zh-TW" altLang="en-US" sz="2000" dirty="0" smtClean="0"/>
              <a:t> 慢慢地說 </a:t>
            </a:r>
            <a:r>
              <a:rPr lang="en-US" altLang="zh-TW" sz="2000" dirty="0" smtClean="0"/>
              <a:t>(THINK BEFORE YOU SAY IT)</a:t>
            </a:r>
          </a:p>
          <a:p>
            <a:pPr lvl="1">
              <a:lnSpc>
                <a:spcPct val="110000"/>
              </a:lnSpc>
            </a:pPr>
            <a:r>
              <a:rPr lang="zh-TW" altLang="en-US" sz="2000" dirty="0" smtClean="0"/>
              <a:t>當面說，就</a:t>
            </a:r>
            <a:r>
              <a:rPr lang="zh-TW" altLang="en-US" sz="2000" dirty="0"/>
              <a:t>事論</a:t>
            </a:r>
            <a:r>
              <a:rPr lang="zh-TW" altLang="en-US" sz="2000" dirty="0" smtClean="0"/>
              <a:t>事</a:t>
            </a:r>
            <a:endParaRPr lang="en-US" altLang="zh-TW" sz="2000" dirty="0" smtClean="0"/>
          </a:p>
          <a:p>
            <a:pPr lvl="1">
              <a:lnSpc>
                <a:spcPct val="110000"/>
              </a:lnSpc>
            </a:pPr>
            <a:r>
              <a:rPr lang="zh-TW" altLang="en-US" sz="2000" dirty="0" smtClean="0"/>
              <a:t>正面說 </a:t>
            </a:r>
            <a:r>
              <a:rPr lang="en-US" altLang="zh-TW" sz="2000" dirty="0" smtClean="0"/>
              <a:t>(POSITIVE)</a:t>
            </a:r>
          </a:p>
          <a:p>
            <a:pPr lvl="1">
              <a:lnSpc>
                <a:spcPct val="110000"/>
              </a:lnSpc>
            </a:pPr>
            <a:endParaRPr lang="en-US" sz="2000" dirty="0"/>
          </a:p>
        </p:txBody>
      </p:sp>
      <p:sp>
        <p:nvSpPr>
          <p:cNvPr id="4" name="Right Arrow 3"/>
          <p:cNvSpPr/>
          <p:nvPr/>
        </p:nvSpPr>
        <p:spPr>
          <a:xfrm>
            <a:off x="2232213" y="481246"/>
            <a:ext cx="618564" cy="3630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735" y="2414776"/>
            <a:ext cx="2162175" cy="21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805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202" y="467472"/>
            <a:ext cx="7950573" cy="6161928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zh-TW" altLang="en-US" sz="2800" b="1" baseline="30000" dirty="0" smtClean="0"/>
              <a:t>路２２：</a:t>
            </a:r>
            <a:r>
              <a:rPr lang="en-US" altLang="zh-TW" sz="2800" b="1" baseline="30000" dirty="0" smtClean="0"/>
              <a:t>42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說 ： 父 阿 ！ 你 若 願 意 ， 就 把 這 杯 撤 去 ； 然 而 ， </a:t>
            </a:r>
            <a:r>
              <a:rPr lang="zh-TW" altLang="en-US" sz="2800" dirty="0">
                <a:solidFill>
                  <a:srgbClr val="FF0000"/>
                </a:solidFill>
              </a:rPr>
              <a:t>不 要 成 就 我 的 意 思 ， 只 要 成 就 你 的 意 思 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zh-TW" altLang="en-US" sz="2800" b="1" baseline="30000" dirty="0" smtClean="0"/>
              <a:t>腓２：</a:t>
            </a:r>
            <a:r>
              <a:rPr lang="en-US" altLang="zh-TW" sz="2800" b="1" baseline="30000" dirty="0" smtClean="0"/>
              <a:t>13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因 為 你 們 </a:t>
            </a:r>
            <a:r>
              <a:rPr lang="zh-TW" altLang="en-US" sz="2800" dirty="0">
                <a:solidFill>
                  <a:srgbClr val="FF0000"/>
                </a:solidFill>
              </a:rPr>
              <a:t>立 志 行 事 都 是 神 在 你 們 心 裡 運 行 ， 為 要 成 就 他 的 美 意 </a:t>
            </a:r>
            <a:r>
              <a:rPr lang="zh-TW" altLang="en-US" sz="2800" dirty="0" smtClean="0"/>
              <a:t>。</a:t>
            </a:r>
            <a:r>
              <a:rPr lang="en-US" altLang="zh-TW" sz="2800" b="1" baseline="30000" dirty="0" smtClean="0"/>
              <a:t>14</a:t>
            </a:r>
            <a:r>
              <a:rPr lang="en-US" altLang="zh-TW" sz="2800" b="1" baseline="30000" dirty="0"/>
              <a:t> </a:t>
            </a:r>
            <a:r>
              <a:rPr lang="zh-TW" altLang="en-US" sz="2800" dirty="0">
                <a:solidFill>
                  <a:srgbClr val="FF0000"/>
                </a:solidFill>
              </a:rPr>
              <a:t>凡 所 行 的 ， 都 不 要 發 怨 言 ， 起 爭 論 </a:t>
            </a:r>
            <a:r>
              <a:rPr lang="zh-TW" altLang="en-US" sz="2800" dirty="0" smtClean="0"/>
              <a:t>，</a:t>
            </a:r>
            <a:r>
              <a:rPr lang="en-US" altLang="zh-TW" sz="2800" b="1" baseline="30000" dirty="0" smtClean="0"/>
              <a:t>15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使 你 們 無 可 指 摘 ， 誠 實 無 偽 ， 在 這 彎 曲 悖 謬 的 世 代 作 神 無 瑕 疵 的 兒 女 。 你 們 顯 在 這 世 代 中 ， 好 像 明 光 照 耀 </a:t>
            </a:r>
            <a:r>
              <a:rPr lang="zh-TW" altLang="en-US" sz="2800" dirty="0" smtClean="0"/>
              <a:t>，</a:t>
            </a:r>
            <a:r>
              <a:rPr lang="en-US" altLang="zh-TW" sz="2800" b="1" baseline="30000" dirty="0" smtClean="0"/>
              <a:t>16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將 生 命 的 道 表 明 出 來 ， 叫 我 在 基 督 的 日 子 好 誇 我 沒 有 空 跑 ， 也 沒 有 徒 勞 。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1962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zh-TW" altLang="en-US" dirty="0" smtClean="0"/>
              <a:t>執事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64198"/>
            <a:ext cx="8138832" cy="5518989"/>
          </a:xfrm>
        </p:spPr>
        <p:txBody>
          <a:bodyPr>
            <a:normAutofit fontScale="85000" lnSpcReduction="20000"/>
          </a:bodyPr>
          <a:lstStyle/>
          <a:p>
            <a:pPr marL="349250" indent="-349250">
              <a:lnSpc>
                <a:spcPct val="120000"/>
              </a:lnSpc>
            </a:pPr>
            <a:r>
              <a:rPr lang="zh-CN" altLang="en-US" sz="3300" dirty="0">
                <a:latin typeface="PMingLiU" panose="02020500000000000000" pitchFamily="18" charset="-120"/>
                <a:ea typeface="PMingLiU" panose="02020500000000000000" pitchFamily="18" charset="-120"/>
              </a:rPr>
              <a:t>执</a:t>
            </a:r>
            <a:r>
              <a:rPr lang="zh-CN" altLang="en-US" sz="33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事（</a:t>
            </a:r>
            <a:r>
              <a:rPr lang="en-US" altLang="zh-CN" sz="33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deacon</a:t>
            </a:r>
            <a:r>
              <a:rPr lang="zh-CN" altLang="en-US" sz="33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），其</a:t>
            </a:r>
            <a:r>
              <a:rPr lang="zh-CN" altLang="en-US" sz="3300" dirty="0">
                <a:latin typeface="PMingLiU" panose="02020500000000000000" pitchFamily="18" charset="-120"/>
                <a:ea typeface="PMingLiU" panose="02020500000000000000" pitchFamily="18" charset="-120"/>
              </a:rPr>
              <a:t>词源于</a:t>
            </a:r>
            <a:r>
              <a:rPr lang="zh-CN" altLang="en-US" sz="3300" dirty="0">
                <a:latin typeface="PMingLiU" panose="02020500000000000000" pitchFamily="18" charset="-120"/>
                <a:ea typeface="PMingLiU" panose="02020500000000000000" pitchFamily="18" charset="-120"/>
                <a:hlinkClick r:id="rId2" tooltip="希腊语"/>
              </a:rPr>
              <a:t>希腊语</a:t>
            </a:r>
            <a:r>
              <a:rPr lang="zh-CN" altLang="en-US" sz="3300" dirty="0">
                <a:latin typeface="PMingLiU" panose="02020500000000000000" pitchFamily="18" charset="-120"/>
                <a:ea typeface="PMingLiU" panose="02020500000000000000" pitchFamily="18" charset="-120"/>
              </a:rPr>
              <a:t>的「</a:t>
            </a:r>
            <a:r>
              <a:rPr lang="en-US" altLang="zh-CN" sz="3300" dirty="0" err="1">
                <a:latin typeface="PMingLiU" panose="02020500000000000000" pitchFamily="18" charset="-120"/>
                <a:ea typeface="PMingLiU" panose="02020500000000000000" pitchFamily="18" charset="-120"/>
              </a:rPr>
              <a:t>diakonos</a:t>
            </a:r>
            <a:r>
              <a:rPr lang="zh-CN" altLang="en-US" sz="3300" dirty="0">
                <a:latin typeface="PMingLiU" panose="02020500000000000000" pitchFamily="18" charset="-120"/>
                <a:ea typeface="PMingLiU" panose="02020500000000000000" pitchFamily="18" charset="-120"/>
              </a:rPr>
              <a:t>」（帮手</a:t>
            </a:r>
            <a:r>
              <a:rPr lang="zh-CN" altLang="en-US" sz="33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之</a:t>
            </a:r>
            <a:r>
              <a:rPr lang="zh-TW" altLang="en-US" sz="33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意</a:t>
            </a:r>
            <a:r>
              <a:rPr lang="zh-CN" altLang="en-US" sz="33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）。</a:t>
            </a:r>
            <a:r>
              <a:rPr lang="zh-CN" altLang="en-US" sz="3300" dirty="0">
                <a:latin typeface="PMingLiU" panose="02020500000000000000" pitchFamily="18" charset="-120"/>
                <a:ea typeface="PMingLiU" panose="02020500000000000000" pitchFamily="18" charset="-120"/>
              </a:rPr>
              <a:t>众</a:t>
            </a:r>
            <a:r>
              <a:rPr lang="zh-CN" altLang="en-US" sz="3300" dirty="0">
                <a:latin typeface="PMingLiU" panose="02020500000000000000" pitchFamily="18" charset="-120"/>
                <a:ea typeface="PMingLiU" panose="02020500000000000000" pitchFamily="18" charset="-120"/>
                <a:hlinkClick r:id="rId3" tooltip="平信徒"/>
              </a:rPr>
              <a:t>平信徒</a:t>
            </a:r>
            <a:r>
              <a:rPr lang="zh-CN" altLang="en-US" sz="3300" dirty="0">
                <a:latin typeface="PMingLiU" panose="02020500000000000000" pitchFamily="18" charset="-120"/>
                <a:ea typeface="PMingLiU" panose="02020500000000000000" pitchFamily="18" charset="-120"/>
              </a:rPr>
              <a:t>中选出</a:t>
            </a:r>
            <a:r>
              <a:rPr lang="en-US" altLang="zh-TW" sz="3300" dirty="0">
                <a:latin typeface="PMingLiU" panose="02020500000000000000" pitchFamily="18" charset="-120"/>
                <a:ea typeface="PMingLiU" panose="02020500000000000000" pitchFamily="18" charset="-120"/>
              </a:rPr>
              <a:t>,</a:t>
            </a:r>
            <a:r>
              <a:rPr lang="zh-TW" altLang="en-US" sz="3300" dirty="0">
                <a:latin typeface="PMingLiU" panose="02020500000000000000" pitchFamily="18" charset="-120"/>
                <a:ea typeface="PMingLiU" panose="02020500000000000000" pitchFamily="18" charset="-120"/>
              </a:rPr>
              <a:t> 協助</a:t>
            </a:r>
            <a:r>
              <a:rPr lang="zh-TW" altLang="en-US" sz="3300" dirty="0">
                <a:latin typeface="PMingLiU" panose="02020500000000000000" pitchFamily="18" charset="-120"/>
                <a:ea typeface="PMingLiU" panose="02020500000000000000" pitchFamily="18" charset="-120"/>
                <a:hlinkClick r:id="rId4" tooltip="牧師"/>
              </a:rPr>
              <a:t>牧師</a:t>
            </a:r>
            <a:r>
              <a:rPr lang="zh-TW" altLang="en-US" sz="3300" dirty="0">
                <a:latin typeface="PMingLiU" panose="02020500000000000000" pitchFamily="18" charset="-120"/>
                <a:ea typeface="PMingLiU" panose="02020500000000000000" pitchFamily="18" charset="-120"/>
              </a:rPr>
              <a:t>及</a:t>
            </a:r>
            <a:r>
              <a:rPr lang="zh-TW" altLang="en-US" sz="3300" dirty="0">
                <a:latin typeface="PMingLiU" panose="02020500000000000000" pitchFamily="18" charset="-120"/>
                <a:ea typeface="PMingLiU" panose="02020500000000000000" pitchFamily="18" charset="-120"/>
                <a:hlinkClick r:id="rId5" tooltip="长老"/>
              </a:rPr>
              <a:t>長老</a:t>
            </a:r>
            <a:r>
              <a:rPr lang="zh-TW" altLang="en-US" sz="3300" dirty="0">
                <a:latin typeface="PMingLiU" panose="02020500000000000000" pitchFamily="18" charset="-120"/>
                <a:ea typeface="PMingLiU" panose="02020500000000000000" pitchFamily="18" charset="-120"/>
              </a:rPr>
              <a:t>辦理教會事</a:t>
            </a:r>
            <a:r>
              <a:rPr lang="zh-TW" altLang="en-US" sz="33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工</a:t>
            </a:r>
            <a:r>
              <a:rPr lang="zh-CN" altLang="en-US" sz="33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  <a:endParaRPr lang="en-US" altLang="zh-CN" sz="3300" dirty="0" smtClean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349250" indent="-349250">
              <a:lnSpc>
                <a:spcPct val="120000"/>
              </a:lnSpc>
            </a:pPr>
            <a:r>
              <a:rPr lang="zh-TW" altLang="en-US" sz="3300" dirty="0" smtClean="0"/>
              <a:t>條件</a:t>
            </a:r>
            <a:endParaRPr lang="en-US" altLang="zh-TW" sz="3300" dirty="0" smtClean="0"/>
          </a:p>
          <a:p>
            <a:pPr marL="806450" lvl="1" indent="-463550">
              <a:lnSpc>
                <a:spcPct val="120000"/>
              </a:lnSpc>
            </a:pPr>
            <a:r>
              <a:rPr lang="zh-TW" altLang="en-US" sz="2800" dirty="0">
                <a:solidFill>
                  <a:srgbClr val="FF0000"/>
                </a:solidFill>
                <a:latin typeface="+mj-ea"/>
              </a:rPr>
              <a:t>好 名 聲 </a:t>
            </a:r>
            <a:r>
              <a:rPr lang="zh-TW" altLang="en-US" sz="2800" dirty="0" smtClean="0">
                <a:latin typeface="+mj-ea"/>
              </a:rPr>
              <a:t>（</a:t>
            </a:r>
            <a:r>
              <a:rPr lang="zh-TW" altLang="en-US" sz="2800" dirty="0">
                <a:latin typeface="+mj-ea"/>
              </a:rPr>
              <a:t>大家認</a:t>
            </a:r>
            <a:r>
              <a:rPr lang="zh-TW" altLang="en-US" sz="2800" dirty="0" smtClean="0">
                <a:latin typeface="+mj-ea"/>
              </a:rPr>
              <a:t>可）</a:t>
            </a:r>
            <a:endParaRPr lang="en-US" altLang="zh-TW" sz="2800" dirty="0" smtClean="0">
              <a:latin typeface="+mj-ea"/>
            </a:endParaRPr>
          </a:p>
          <a:p>
            <a:pPr marL="806450" lvl="1" indent="-463550">
              <a:lnSpc>
                <a:spcPct val="120000"/>
              </a:lnSpc>
            </a:pPr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被 </a:t>
            </a:r>
            <a:r>
              <a:rPr lang="zh-TW" altLang="en-US" sz="2800" dirty="0">
                <a:solidFill>
                  <a:srgbClr val="FF0000"/>
                </a:solidFill>
                <a:latin typeface="+mj-ea"/>
              </a:rPr>
              <a:t>聖 靈 充 滿 </a:t>
            </a:r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（</a:t>
            </a:r>
            <a:r>
              <a:rPr lang="zh-TW" altLang="en-US" sz="2800" dirty="0">
                <a:latin typeface="+mj-ea"/>
              </a:rPr>
              <a:t>與主同</a:t>
            </a:r>
            <a:r>
              <a:rPr lang="zh-TW" altLang="en-US" sz="2800" dirty="0" smtClean="0">
                <a:latin typeface="+mj-ea"/>
              </a:rPr>
              <a:t>行</a:t>
            </a:r>
            <a:r>
              <a:rPr lang="zh-TW" altLang="en-US" sz="2800" dirty="0">
                <a:latin typeface="+mj-ea"/>
              </a:rPr>
              <a:t>）</a:t>
            </a:r>
            <a:endParaRPr lang="en-US" altLang="zh-TW" sz="2800" dirty="0">
              <a:solidFill>
                <a:srgbClr val="FF0000"/>
              </a:solidFill>
              <a:latin typeface="+mj-ea"/>
            </a:endParaRPr>
          </a:p>
          <a:p>
            <a:pPr marL="806450" lvl="1" indent="-463550">
              <a:lnSpc>
                <a:spcPct val="120000"/>
              </a:lnSpc>
            </a:pPr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智 </a:t>
            </a:r>
            <a:r>
              <a:rPr lang="zh-TW" altLang="en-US" sz="2800" dirty="0">
                <a:solidFill>
                  <a:srgbClr val="FF0000"/>
                </a:solidFill>
                <a:latin typeface="+mj-ea"/>
              </a:rPr>
              <a:t>慧 充 </a:t>
            </a:r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足　</a:t>
            </a:r>
            <a:r>
              <a:rPr lang="zh-TW" altLang="en-US" sz="2800" dirty="0" smtClean="0">
                <a:latin typeface="+mj-ea"/>
              </a:rPr>
              <a:t>（</a:t>
            </a:r>
            <a:r>
              <a:rPr lang="zh-TW" altLang="en-US" sz="2800" dirty="0">
                <a:latin typeface="+mj-ea"/>
              </a:rPr>
              <a:t>敬畏</a:t>
            </a:r>
            <a:r>
              <a:rPr lang="zh-TW" altLang="en-US" sz="2800" dirty="0" smtClean="0">
                <a:latin typeface="+mj-ea"/>
              </a:rPr>
              <a:t>神）</a:t>
            </a:r>
            <a:endParaRPr lang="en-US" altLang="zh-TW" sz="2800" dirty="0" smtClean="0">
              <a:solidFill>
                <a:srgbClr val="FF0000"/>
              </a:solidFill>
              <a:latin typeface="+mj-ea"/>
            </a:endParaRPr>
          </a:p>
          <a:p>
            <a:pPr marL="349250" indent="-349250">
              <a:lnSpc>
                <a:spcPct val="120000"/>
              </a:lnSpc>
            </a:pPr>
            <a:r>
              <a:rPr lang="zh-TW" altLang="en-US" sz="3300" dirty="0" smtClean="0"/>
              <a:t>職責</a:t>
            </a:r>
            <a:endParaRPr lang="en-US" altLang="zh-TW" sz="3300" dirty="0" smtClean="0"/>
          </a:p>
          <a:p>
            <a:pPr marL="806450" lvl="1" indent="-463550">
              <a:lnSpc>
                <a:spcPct val="120000"/>
              </a:lnSpc>
            </a:pPr>
            <a:r>
              <a:rPr lang="zh-TW" altLang="en-US" sz="2800" dirty="0">
                <a:solidFill>
                  <a:srgbClr val="000000"/>
                </a:solidFill>
                <a:latin typeface="+mj-ea"/>
              </a:rPr>
              <a:t>管 理 飯 </a:t>
            </a:r>
            <a:r>
              <a:rPr lang="zh-TW" altLang="en-US" sz="2800" dirty="0" smtClean="0">
                <a:solidFill>
                  <a:srgbClr val="000000"/>
                </a:solidFill>
                <a:latin typeface="+mj-ea"/>
              </a:rPr>
              <a:t>食</a:t>
            </a:r>
            <a:endParaRPr lang="en-US" altLang="zh-TW" sz="2800" dirty="0" smtClean="0">
              <a:solidFill>
                <a:srgbClr val="000000"/>
              </a:solidFill>
              <a:latin typeface="+mj-ea"/>
            </a:endParaRPr>
          </a:p>
          <a:p>
            <a:pPr marL="349250" indent="-349250">
              <a:lnSpc>
                <a:spcPct val="120000"/>
              </a:lnSpc>
            </a:pPr>
            <a:r>
              <a:rPr lang="zh-TW" altLang="en-US" sz="3300" dirty="0" smtClean="0">
                <a:solidFill>
                  <a:srgbClr val="000000"/>
                </a:solidFill>
                <a:latin typeface="+mj-ea"/>
              </a:rPr>
              <a:t>權柄</a:t>
            </a:r>
            <a:endParaRPr lang="en-US" altLang="zh-TW" sz="3300" dirty="0" smtClean="0">
              <a:solidFill>
                <a:srgbClr val="000000"/>
              </a:solidFill>
              <a:latin typeface="+mj-ea"/>
            </a:endParaRPr>
          </a:p>
          <a:p>
            <a:pPr marL="739775" lvl="1" indent="-396875">
              <a:lnSpc>
                <a:spcPct val="120000"/>
              </a:lnSpc>
            </a:pPr>
            <a:r>
              <a:rPr lang="zh-TW" altLang="en-US" sz="2800" dirty="0" smtClean="0">
                <a:solidFill>
                  <a:srgbClr val="000000"/>
                </a:solidFill>
                <a:latin typeface="+mj-ea"/>
              </a:rPr>
              <a:t>選</a:t>
            </a:r>
            <a:endParaRPr lang="en-US" altLang="zh-TW" sz="2800" dirty="0" smtClean="0">
              <a:solidFill>
                <a:srgbClr val="000000"/>
              </a:solidFill>
              <a:latin typeface="+mj-ea"/>
            </a:endParaRPr>
          </a:p>
          <a:p>
            <a:pPr marL="739775" lvl="1" indent="-396875">
              <a:lnSpc>
                <a:spcPct val="120000"/>
              </a:lnSpc>
            </a:pPr>
            <a:r>
              <a:rPr lang="zh-TW" altLang="en-US" sz="2800" dirty="0">
                <a:solidFill>
                  <a:srgbClr val="000000"/>
                </a:solidFill>
                <a:latin typeface="+mj-ea"/>
              </a:rPr>
              <a:t>派</a:t>
            </a:r>
            <a:endParaRPr lang="en-US" altLang="zh-TW" sz="2800" dirty="0" smtClean="0"/>
          </a:p>
          <a:p>
            <a:pPr lvl="1">
              <a:lnSpc>
                <a:spcPct val="120000"/>
              </a:lnSpc>
            </a:pPr>
            <a:endParaRPr lang="en-US" altLang="zh-CN" sz="2400" dirty="0" smtClean="0"/>
          </a:p>
          <a:p>
            <a:pPr>
              <a:lnSpc>
                <a:spcPct val="12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3593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zh-TW" altLang="en-US" sz="3600" dirty="0" smtClean="0"/>
              <a:t>執事的條件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25562"/>
            <a:ext cx="7886700" cy="5223155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zh-TW" altLang="en-US" sz="2800" b="1" baseline="30000" dirty="0" smtClean="0"/>
              <a:t>提前</a:t>
            </a:r>
            <a:r>
              <a:rPr lang="en-US" altLang="zh-TW" sz="2800" b="1" baseline="30000" dirty="0" smtClean="0"/>
              <a:t>3:8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作 執 事 的 ， 也 是 如 此 ： 必 須 端 莊 ， 不 一 口 兩 舌 ， 不 好 喝 酒 ， 不 貪 不 義 之 財 ；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800" b="1" baseline="30000" dirty="0"/>
              <a:t>9 </a:t>
            </a:r>
            <a:r>
              <a:rPr lang="zh-TW" altLang="en-US" sz="2800" dirty="0"/>
              <a:t>要 存 清 潔 的 良 心 ， 固 守 真 道 的 奧 祕 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800" b="1" baseline="30000" dirty="0"/>
              <a:t>10 </a:t>
            </a:r>
            <a:r>
              <a:rPr lang="zh-TW" altLang="en-US" sz="2800" dirty="0"/>
              <a:t>這 等 人 也 要 先 受 試 驗 ， 若 沒 有 可 責 之 處 ， 然 後 叫 他 們 作 執 事 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800" b="1" baseline="30000" dirty="0"/>
              <a:t>11 </a:t>
            </a:r>
            <a:r>
              <a:rPr lang="zh-TW" altLang="en-US" sz="2800" dirty="0"/>
              <a:t>女 執 事 （ 原 文 是 女 人 ） 也 是 如 此 ： 必 須 端 莊 ， 不 說 讒 言 ， 有 節 制 ， 凡 事 忠 心 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800" b="1" baseline="30000" dirty="0"/>
              <a:t>12 </a:t>
            </a:r>
            <a:r>
              <a:rPr lang="zh-TW" altLang="en-US" sz="2800" dirty="0"/>
              <a:t>執 事 只 要 作 一 個 婦 人 的 丈 夫 ， 好 好 管 理 兒 女 和 自 己 的 家 。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1512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-228600"/>
            <a:ext cx="97536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99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874759" y="1536700"/>
            <a:ext cx="2646878" cy="4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60000"/>
              </a:lnSpc>
            </a:pPr>
            <a:r>
              <a:rPr lang="zh-TW" altLang="en-US" sz="2400" dirty="0" smtClean="0">
                <a:solidFill>
                  <a:srgbClr val="FF0000"/>
                </a:solidFill>
                <a:ea typeface="SimHei" panose="02010609060101010101" pitchFamily="49" charset="-122"/>
              </a:rPr>
              <a:t>司</a:t>
            </a:r>
            <a:r>
              <a:rPr lang="zh-TW" altLang="en-US" sz="2400" dirty="0">
                <a:solidFill>
                  <a:srgbClr val="FF0000"/>
                </a:solidFill>
                <a:ea typeface="SimHei" panose="02010609060101010101" pitchFamily="49" charset="-122"/>
              </a:rPr>
              <a:t>提反：冠冕</a:t>
            </a:r>
          </a:p>
          <a:p>
            <a:pPr>
              <a:lnSpc>
                <a:spcPct val="160000"/>
              </a:lnSpc>
            </a:pPr>
            <a:r>
              <a:rPr lang="zh-TW" altLang="en-US" sz="2400" dirty="0" smtClean="0">
                <a:solidFill>
                  <a:srgbClr val="FF0000"/>
                </a:solidFill>
                <a:ea typeface="SimHei" panose="02010609060101010101" pitchFamily="49" charset="-122"/>
              </a:rPr>
              <a:t>腓</a:t>
            </a:r>
            <a:r>
              <a:rPr lang="zh-TW" altLang="en-US" sz="2400" dirty="0">
                <a:solidFill>
                  <a:srgbClr val="FF0000"/>
                </a:solidFill>
                <a:ea typeface="SimHei" panose="02010609060101010101" pitchFamily="49" charset="-122"/>
              </a:rPr>
              <a:t>利：愛馬者</a:t>
            </a:r>
          </a:p>
          <a:p>
            <a:pPr>
              <a:lnSpc>
                <a:spcPct val="160000"/>
              </a:lnSpc>
            </a:pPr>
            <a:r>
              <a:rPr lang="zh-TW" altLang="en-US" sz="2400" dirty="0" smtClean="0">
                <a:ea typeface="SimHei" panose="02010609060101010101" pitchFamily="49" charset="-122"/>
              </a:rPr>
              <a:t>伯</a:t>
            </a:r>
            <a:r>
              <a:rPr lang="zh-TW" altLang="en-US" sz="2400" dirty="0">
                <a:ea typeface="SimHei" panose="02010609060101010101" pitchFamily="49" charset="-122"/>
              </a:rPr>
              <a:t>羅哥羅：詩班長</a:t>
            </a:r>
          </a:p>
          <a:p>
            <a:pPr>
              <a:lnSpc>
                <a:spcPct val="160000"/>
              </a:lnSpc>
            </a:pPr>
            <a:r>
              <a:rPr lang="zh-TW" altLang="en-US" sz="2400" dirty="0" smtClean="0">
                <a:ea typeface="SimHei" panose="02010609060101010101" pitchFamily="49" charset="-122"/>
              </a:rPr>
              <a:t>尼迦</a:t>
            </a:r>
            <a:r>
              <a:rPr lang="zh-TW" altLang="en-US" sz="2400" dirty="0">
                <a:ea typeface="SimHei" panose="02010609060101010101" pitchFamily="49" charset="-122"/>
              </a:rPr>
              <a:t>挪：得勝者</a:t>
            </a:r>
          </a:p>
          <a:p>
            <a:pPr>
              <a:lnSpc>
                <a:spcPct val="160000"/>
              </a:lnSpc>
            </a:pPr>
            <a:r>
              <a:rPr lang="zh-TW" altLang="en-US" sz="2400" dirty="0" smtClean="0">
                <a:ea typeface="SimHei" panose="02010609060101010101" pitchFamily="49" charset="-122"/>
              </a:rPr>
              <a:t>提</a:t>
            </a:r>
            <a:r>
              <a:rPr lang="zh-TW" altLang="en-US" sz="2400" dirty="0">
                <a:ea typeface="SimHei" panose="02010609060101010101" pitchFamily="49" charset="-122"/>
              </a:rPr>
              <a:t>門：尊貴的</a:t>
            </a:r>
          </a:p>
          <a:p>
            <a:pPr>
              <a:lnSpc>
                <a:spcPct val="160000"/>
              </a:lnSpc>
            </a:pPr>
            <a:r>
              <a:rPr lang="zh-TW" altLang="en-US" sz="2400" dirty="0" smtClean="0">
                <a:ea typeface="SimHei" panose="02010609060101010101" pitchFamily="49" charset="-122"/>
              </a:rPr>
              <a:t>巴</a:t>
            </a:r>
            <a:r>
              <a:rPr lang="zh-TW" altLang="en-US" sz="2400" dirty="0">
                <a:ea typeface="SimHei" panose="02010609060101010101" pitchFamily="49" charset="-122"/>
              </a:rPr>
              <a:t>米拿：堅定的</a:t>
            </a:r>
          </a:p>
          <a:p>
            <a:pPr>
              <a:lnSpc>
                <a:spcPct val="160000"/>
              </a:lnSpc>
            </a:pPr>
            <a:r>
              <a:rPr lang="zh-TW" altLang="en-US" sz="2400" dirty="0" smtClean="0">
                <a:ea typeface="SimHei" panose="02010609060101010101" pitchFamily="49" charset="-122"/>
              </a:rPr>
              <a:t>尼</a:t>
            </a:r>
            <a:r>
              <a:rPr lang="zh-TW" altLang="en-US" sz="2400" dirty="0">
                <a:ea typeface="SimHei" panose="02010609060101010101" pitchFamily="49" charset="-122"/>
              </a:rPr>
              <a:t>哥拉：勝過百姓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874759" y="521354"/>
            <a:ext cx="757069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zh-TW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七位管理飯食者</a:t>
            </a:r>
            <a:r>
              <a:rPr lang="en-US" altLang="zh-TW" sz="3200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執事</a:t>
            </a:r>
            <a:r>
              <a:rPr lang="en-US" altLang="zh-TW" sz="32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32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042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490538" y="1772714"/>
            <a:ext cx="8075238" cy="3711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685800" indent="-685800">
              <a:lnSpc>
                <a:spcPct val="130000"/>
              </a:lnSpc>
            </a:pPr>
            <a:r>
              <a:rPr kumimoji="1" lang="en-US" altLang="zh-TW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kumimoji="1" lang="en-US" altLang="zh-TW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.	</a:t>
            </a:r>
            <a:r>
              <a:rPr kumimoji="1" lang="zh-TW" altLang="en-US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聯</a:t>
            </a:r>
            <a:r>
              <a:rPr kumimoji="1"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合</a:t>
            </a:r>
          </a:p>
          <a:p>
            <a:pPr>
              <a:lnSpc>
                <a:spcPct val="130000"/>
              </a:lnSpc>
              <a:spcBef>
                <a:spcPct val="20000"/>
              </a:spcBef>
            </a:pPr>
            <a:r>
              <a:rPr kumimoji="1" lang="zh-TW" alt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按</a:t>
            </a:r>
            <a:r>
              <a:rPr kumimoji="1"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手在燔祭牲的頭</a:t>
            </a:r>
            <a:r>
              <a:rPr kumimoji="1" lang="zh-TW" alt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上</a:t>
            </a:r>
            <a:r>
              <a:rPr kumimoji="1" lang="en-US" altLang="zh-TW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..</a:t>
            </a:r>
            <a:r>
              <a:rPr kumimoji="1" lang="zh-TW" altLang="en-US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kumimoji="1" lang="en-US" altLang="zh-TW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(</a:t>
            </a:r>
            <a:r>
              <a:rPr kumimoji="1"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利</a:t>
            </a:r>
            <a:r>
              <a:rPr kumimoji="1" lang="en-US" altLang="zh-TW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1:3-4</a:t>
            </a:r>
            <a:r>
              <a:rPr kumimoji="1"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r>
              <a:rPr kumimoji="1" lang="en-US" altLang="zh-TW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8:18)</a:t>
            </a:r>
          </a:p>
          <a:p>
            <a:pPr>
              <a:lnSpc>
                <a:spcPct val="130000"/>
              </a:lnSpc>
              <a:spcBef>
                <a:spcPct val="100000"/>
              </a:spcBef>
            </a:pPr>
            <a:r>
              <a:rPr kumimoji="1" lang="en-US" altLang="zh-TW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kumimoji="1" lang="en-US" altLang="zh-TW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.</a:t>
            </a:r>
            <a:r>
              <a:rPr kumimoji="1" lang="zh-TW" altLang="en-US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　交</a:t>
            </a:r>
            <a:r>
              <a:rPr kumimoji="1"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通</a:t>
            </a:r>
            <a:r>
              <a:rPr kumimoji="1" lang="en-US" altLang="zh-TW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(</a:t>
            </a:r>
            <a:r>
              <a:rPr kumimoji="1"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將我所有的給你</a:t>
            </a:r>
            <a:r>
              <a:rPr kumimoji="1" lang="en-US" altLang="zh-TW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)</a:t>
            </a:r>
          </a:p>
          <a:p>
            <a:pPr>
              <a:lnSpc>
                <a:spcPct val="130000"/>
              </a:lnSpc>
              <a:spcBef>
                <a:spcPct val="20000"/>
              </a:spcBef>
            </a:pPr>
            <a:r>
              <a:rPr kumimoji="1" lang="zh-TW" alt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你</a:t>
            </a:r>
            <a:r>
              <a:rPr kumimoji="1" lang="en-US" altLang="zh-TW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…</a:t>
            </a:r>
            <a:r>
              <a:rPr kumimoji="1" lang="zh-TW" alt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按手在他頭上；</a:t>
            </a:r>
            <a:r>
              <a:rPr kumimoji="1" lang="en-US" altLang="zh-TW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…</a:t>
            </a:r>
            <a:r>
              <a:rPr kumimoji="1" lang="zh-TW" alt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將你的尊榮給他幾分。</a:t>
            </a:r>
            <a:r>
              <a:rPr kumimoji="1" lang="zh-TW" altLang="en-US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kumimoji="1" lang="zh-TW" alt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kumimoji="1" lang="en-US" altLang="zh-TW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(</a:t>
            </a:r>
            <a:r>
              <a:rPr kumimoji="1"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民</a:t>
            </a:r>
            <a:r>
              <a:rPr kumimoji="1" lang="en-US" altLang="zh-TW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27:18-20)</a:t>
            </a:r>
          </a:p>
          <a:p>
            <a:pPr>
              <a:lnSpc>
                <a:spcPct val="130000"/>
              </a:lnSpc>
            </a:pPr>
            <a:r>
              <a:rPr kumimoji="1" lang="zh-TW" altLang="zh-TW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為</a:t>
            </a:r>
            <a:r>
              <a:rPr kumimoji="1" lang="zh-TW" altLang="zh-TW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此我題醒你，使你將神藉我按手所給你的恩</a:t>
            </a:r>
            <a:r>
              <a:rPr kumimoji="1" lang="zh-TW" altLang="zh-TW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賜再</a:t>
            </a:r>
            <a:r>
              <a:rPr kumimoji="1" lang="zh-TW" altLang="zh-TW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如火再挑旺起來</a:t>
            </a:r>
            <a:r>
              <a:rPr kumimoji="1" lang="zh-TW" alt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  <a:r>
              <a:rPr kumimoji="1" lang="zh-TW" altLang="en-US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kumimoji="1" lang="en-US" altLang="zh-TW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(</a:t>
            </a:r>
            <a:r>
              <a:rPr kumimoji="1"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提後</a:t>
            </a:r>
            <a:r>
              <a:rPr kumimoji="1" lang="en-US" altLang="zh-TW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1:6)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490538" y="357748"/>
            <a:ext cx="8075238" cy="118866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/>
          <a:lstStyle/>
          <a:p>
            <a:r>
              <a:rPr kumimoji="1" lang="zh-TW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按</a:t>
            </a:r>
            <a:r>
              <a:rPr kumimoji="1" lang="zh-TW" altLang="en-US" sz="3600" b="1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手的意義</a:t>
            </a:r>
            <a:endParaRPr kumimoji="1" lang="zh-TW" altLang="en-US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16436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490537" y="1188664"/>
            <a:ext cx="8263497" cy="5121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514350" indent="-514350">
              <a:lnSpc>
                <a:spcPct val="130000"/>
              </a:lnSpc>
              <a:spcBef>
                <a:spcPct val="20000"/>
              </a:spcBef>
              <a:buFont typeface="+mj-lt"/>
              <a:buAutoNum type="arabicPeriod"/>
            </a:pPr>
            <a:r>
              <a:rPr kumimoji="1" lang="zh-TW" altLang="en-US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接</a:t>
            </a:r>
            <a:r>
              <a:rPr kumimoji="1"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納</a:t>
            </a:r>
            <a:r>
              <a:rPr kumimoji="1" lang="en-US" altLang="zh-TW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(</a:t>
            </a:r>
            <a:r>
              <a:rPr kumimoji="1"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入教會</a:t>
            </a:r>
            <a:r>
              <a:rPr kumimoji="1" lang="en-US" altLang="zh-TW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)</a:t>
            </a:r>
          </a:p>
          <a:p>
            <a:pPr marL="914400" lvl="1" indent="-457200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zh-TW" altLang="zh-TW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各</a:t>
            </a:r>
            <a:r>
              <a:rPr kumimoji="1" lang="zh-TW" altLang="zh-TW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樣洗禮、按手之禮、死人復活</a:t>
            </a:r>
            <a:r>
              <a:rPr kumimoji="1" lang="zh-TW" altLang="zh-TW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，以</a:t>
            </a:r>
            <a:r>
              <a:rPr kumimoji="1" lang="zh-TW" altLang="zh-TW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及永遠審判各等教訓</a:t>
            </a:r>
            <a:r>
              <a:rPr kumimoji="1" lang="zh-TW" altLang="zh-TW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  <a:r>
              <a:rPr kumimoji="1" lang="zh-TW" alt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kumimoji="1" lang="en-US" altLang="zh-TW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(</a:t>
            </a:r>
            <a:r>
              <a:rPr kumimoji="1"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來</a:t>
            </a:r>
            <a:r>
              <a:rPr kumimoji="1" lang="en-US" altLang="zh-TW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6:2)</a:t>
            </a:r>
          </a:p>
          <a:p>
            <a:pPr marL="914400" lvl="1" indent="-457200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zh-TW" alt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他</a:t>
            </a:r>
            <a:r>
              <a:rPr kumimoji="1"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們</a:t>
            </a:r>
            <a:r>
              <a:rPr kumimoji="1" lang="en-US" altLang="zh-TW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…</a:t>
            </a:r>
            <a:r>
              <a:rPr kumimoji="1"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受浸；保羅按手在他們頭上</a:t>
            </a:r>
            <a:r>
              <a:rPr kumimoji="1" lang="zh-TW" alt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  <a:r>
              <a:rPr kumimoji="1" lang="zh-TW" altLang="en-US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kumimoji="1" lang="en-US" altLang="zh-TW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(</a:t>
            </a:r>
            <a:r>
              <a:rPr kumimoji="1"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徒</a:t>
            </a:r>
            <a:r>
              <a:rPr kumimoji="1" lang="en-US" altLang="zh-TW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19:5-6)</a:t>
            </a:r>
          </a:p>
          <a:p>
            <a:pPr marL="514350" indent="-514350">
              <a:lnSpc>
                <a:spcPct val="130000"/>
              </a:lnSpc>
              <a:spcBef>
                <a:spcPct val="20000"/>
              </a:spcBef>
              <a:buFont typeface="+mj-lt"/>
              <a:buAutoNum type="arabicPeriod"/>
            </a:pPr>
            <a:r>
              <a:rPr kumimoji="1" lang="zh-TW" altLang="en-US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使</a:t>
            </a:r>
            <a:r>
              <a:rPr kumimoji="1"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人受聖靈</a:t>
            </a:r>
          </a:p>
          <a:p>
            <a:pPr marL="914400" lvl="1" indent="-457200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zh-TW" alt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使</a:t>
            </a:r>
            <a:r>
              <a:rPr kumimoji="1"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徒按手在他們頭上，他們就受了聖靈</a:t>
            </a:r>
            <a:r>
              <a:rPr kumimoji="1" lang="zh-TW" alt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。 </a:t>
            </a:r>
            <a:r>
              <a:rPr kumimoji="1" lang="en-US" altLang="zh-TW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(</a:t>
            </a:r>
            <a:r>
              <a:rPr kumimoji="1"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徒</a:t>
            </a:r>
            <a:r>
              <a:rPr kumimoji="1" lang="en-US" altLang="zh-TW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8:17)</a:t>
            </a:r>
          </a:p>
          <a:p>
            <a:pPr marL="514350" indent="-514350">
              <a:lnSpc>
                <a:spcPct val="130000"/>
              </a:lnSpc>
              <a:spcBef>
                <a:spcPct val="20000"/>
              </a:spcBef>
              <a:buFont typeface="+mj-lt"/>
              <a:buAutoNum type="arabicPeriod"/>
            </a:pPr>
            <a:r>
              <a:rPr kumimoji="1" lang="zh-TW" altLang="en-US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分</a:t>
            </a:r>
            <a:r>
              <a:rPr kumimoji="1"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給恩賜</a:t>
            </a:r>
          </a:p>
          <a:p>
            <a:pPr marL="914400" lvl="1" indent="-457200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zh-TW" altLang="zh-TW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為</a:t>
            </a:r>
            <a:r>
              <a:rPr kumimoji="1" lang="zh-TW" altLang="zh-TW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此我題醒你，使你將神藉我按手所給你的恩</a:t>
            </a:r>
            <a:r>
              <a:rPr kumimoji="1" lang="zh-TW" altLang="zh-TW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賜再</a:t>
            </a:r>
            <a:r>
              <a:rPr kumimoji="1" lang="zh-TW" altLang="zh-TW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如火再挑旺起來</a:t>
            </a:r>
            <a:r>
              <a:rPr kumimoji="1" lang="zh-TW" altLang="zh-TW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  <a:r>
              <a:rPr kumimoji="1" lang="zh-TW" alt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kumimoji="1" lang="en-US" altLang="zh-TW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(</a:t>
            </a:r>
            <a:r>
              <a:rPr kumimoji="1"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提後</a:t>
            </a:r>
            <a:r>
              <a:rPr kumimoji="1" lang="en-US" altLang="zh-TW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1:6)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90537" y="107577"/>
            <a:ext cx="8075238" cy="118866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/>
          <a:lstStyle/>
          <a:p>
            <a:r>
              <a:rPr kumimoji="1" lang="zh-TW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按</a:t>
            </a:r>
            <a:r>
              <a:rPr kumimoji="1" lang="zh-TW" altLang="en-US" sz="3600" b="1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手的功用</a:t>
            </a:r>
            <a:endParaRPr kumimoji="1" lang="zh-TW" altLang="en-US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04599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490538" y="1264196"/>
            <a:ext cx="8245499" cy="4881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  <a:spcBef>
                <a:spcPct val="20000"/>
              </a:spcBef>
            </a:pPr>
            <a:r>
              <a:rPr kumimoji="1" lang="en-US" altLang="zh-TW" sz="2400" dirty="0">
                <a:latin typeface="SimHei" panose="02010609060101010101" pitchFamily="49" charset="-122"/>
                <a:ea typeface="SimHei" panose="02010609060101010101" pitchFamily="49" charset="-122"/>
              </a:rPr>
              <a:t>4. </a:t>
            </a:r>
            <a:r>
              <a:rPr kumimoji="1"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委派</a:t>
            </a:r>
            <a:r>
              <a:rPr kumimoji="1" lang="en-US" altLang="zh-TW" sz="2400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kumimoji="1"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執事</a:t>
            </a:r>
            <a:r>
              <a:rPr kumimoji="1" lang="en-US" altLang="zh-TW" sz="2400" dirty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  <a:p>
            <a:pPr marL="914400" indent="-450850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zh-TW" altLang="en-US" sz="2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派</a:t>
            </a:r>
            <a:r>
              <a:rPr kumimoji="1" lang="zh-TW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他們管理這事。</a:t>
            </a:r>
            <a:r>
              <a:rPr kumimoji="1" lang="en-US" altLang="zh-TW" sz="2000" dirty="0">
                <a:ea typeface="SimHei" panose="02010609060101010101" pitchFamily="49" charset="-122"/>
              </a:rPr>
              <a:t>…</a:t>
            </a:r>
            <a:r>
              <a:rPr kumimoji="1" lang="zh-TW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叫他們站在使徒面前</a:t>
            </a:r>
            <a:r>
              <a:rPr kumimoji="1" lang="zh-TW" altLang="en-US" sz="2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；使徒</a:t>
            </a:r>
            <a:r>
              <a:rPr kumimoji="1" lang="zh-TW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禱告了，就按手在他們頭上</a:t>
            </a:r>
            <a:r>
              <a:rPr kumimoji="1" lang="zh-TW" altLang="en-US" sz="2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 </a:t>
            </a:r>
            <a:r>
              <a:rPr kumimoji="1" lang="en-US" altLang="zh-TW" sz="2000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kumimoji="1" lang="zh-TW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徒</a:t>
            </a:r>
            <a:r>
              <a:rPr kumimoji="1" lang="en-US" altLang="zh-TW" sz="2000" dirty="0">
                <a:latin typeface="SimHei" panose="02010609060101010101" pitchFamily="49" charset="-122"/>
                <a:ea typeface="SimHei" panose="02010609060101010101" pitchFamily="49" charset="-122"/>
              </a:rPr>
              <a:t>6:3-6)</a:t>
            </a:r>
          </a:p>
          <a:p>
            <a:pPr>
              <a:lnSpc>
                <a:spcPct val="130000"/>
              </a:lnSpc>
              <a:spcBef>
                <a:spcPct val="20000"/>
              </a:spcBef>
            </a:pPr>
            <a:r>
              <a:rPr kumimoji="1" lang="en-US" altLang="zh-TW" sz="2400" dirty="0">
                <a:latin typeface="SimHei" panose="02010609060101010101" pitchFamily="49" charset="-122"/>
                <a:ea typeface="SimHei" panose="02010609060101010101" pitchFamily="49" charset="-122"/>
              </a:rPr>
              <a:t>5. </a:t>
            </a:r>
            <a:r>
              <a:rPr kumimoji="1"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打發</a:t>
            </a:r>
            <a:r>
              <a:rPr kumimoji="1" lang="en-US" altLang="zh-TW" sz="2400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kumimoji="1"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宣教</a:t>
            </a:r>
            <a:r>
              <a:rPr kumimoji="1" lang="en-US" altLang="zh-TW" sz="2400" dirty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  <a:p>
            <a:pPr marL="914400" indent="-450850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zh-TW" altLang="en-US" sz="2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於</a:t>
            </a:r>
            <a:r>
              <a:rPr kumimoji="1" lang="zh-TW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是禁食禱告，按手在他們頭上，就打發他們去了</a:t>
            </a:r>
            <a:r>
              <a:rPr kumimoji="1" lang="zh-TW" altLang="en-US" sz="2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 </a:t>
            </a:r>
            <a:r>
              <a:rPr kumimoji="1" lang="en-US" altLang="zh-TW" sz="2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kumimoji="1" lang="zh-TW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徒</a:t>
            </a:r>
            <a:r>
              <a:rPr kumimoji="1" lang="en-US" altLang="zh-TW" sz="2000" dirty="0">
                <a:latin typeface="SimHei" panose="02010609060101010101" pitchFamily="49" charset="-122"/>
                <a:ea typeface="SimHei" panose="02010609060101010101" pitchFamily="49" charset="-122"/>
              </a:rPr>
              <a:t>13:</a:t>
            </a:r>
            <a:r>
              <a:rPr kumimoji="1" lang="en-US" altLang="zh-TW" sz="2000" dirty="0">
                <a:latin typeface="SimHei" panose="02010609060101010101" pitchFamily="49" charset="-122"/>
                <a:ea typeface="PMingLiU" panose="02020500000000000000" pitchFamily="18" charset="-120"/>
              </a:rPr>
              <a:t>3</a:t>
            </a:r>
            <a:r>
              <a:rPr kumimoji="1" lang="en-US" altLang="zh-TW" sz="2000" dirty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  <a:p>
            <a:pPr>
              <a:lnSpc>
                <a:spcPct val="130000"/>
              </a:lnSpc>
              <a:spcBef>
                <a:spcPct val="20000"/>
              </a:spcBef>
            </a:pPr>
            <a:r>
              <a:rPr kumimoji="1" lang="en-US" altLang="zh-TW" sz="2400" dirty="0">
                <a:latin typeface="SimHei" panose="02010609060101010101" pitchFamily="49" charset="-122"/>
                <a:ea typeface="SimHei" panose="02010609060101010101" pitchFamily="49" charset="-122"/>
              </a:rPr>
              <a:t>6. </a:t>
            </a:r>
            <a:r>
              <a:rPr kumimoji="1"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祝福</a:t>
            </a:r>
          </a:p>
          <a:p>
            <a:pPr marL="914400" indent="-450850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zh-TW" altLang="en-US" sz="2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於</a:t>
            </a:r>
            <a:r>
              <a:rPr kumimoji="1" lang="zh-TW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是抱著小孩子，給他們按手，為他們祝福</a:t>
            </a:r>
            <a:r>
              <a:rPr kumimoji="1" lang="zh-TW" altLang="en-US" sz="2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r>
              <a:rPr kumimoji="1" lang="en-US" altLang="zh-TW" sz="2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kumimoji="1" lang="zh-TW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可</a:t>
            </a:r>
            <a:r>
              <a:rPr kumimoji="1" lang="en-US" altLang="zh-TW" sz="2000" dirty="0">
                <a:latin typeface="SimHei" panose="02010609060101010101" pitchFamily="49" charset="-122"/>
                <a:ea typeface="SimHei" panose="02010609060101010101" pitchFamily="49" charset="-122"/>
              </a:rPr>
              <a:t>10:16)</a:t>
            </a:r>
          </a:p>
          <a:p>
            <a:pPr>
              <a:lnSpc>
                <a:spcPct val="130000"/>
              </a:lnSpc>
              <a:spcBef>
                <a:spcPct val="20000"/>
              </a:spcBef>
            </a:pPr>
            <a:r>
              <a:rPr kumimoji="1" lang="en-US" altLang="zh-TW" sz="2400" dirty="0">
                <a:latin typeface="SimHei" panose="02010609060101010101" pitchFamily="49" charset="-122"/>
                <a:ea typeface="SimHei" panose="02010609060101010101" pitchFamily="49" charset="-122"/>
              </a:rPr>
              <a:t>7. </a:t>
            </a:r>
            <a:r>
              <a:rPr kumimoji="1"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醫病</a:t>
            </a:r>
          </a:p>
          <a:p>
            <a:pPr marL="914400" indent="-450850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zh-TW" altLang="en-US" sz="2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kumimoji="1" lang="zh-TW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穌按手在他們各人身上，醫好他們</a:t>
            </a:r>
            <a:r>
              <a:rPr kumimoji="1" lang="zh-TW" altLang="en-US" sz="2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r>
              <a:rPr kumimoji="1" lang="zh-TW" altLang="en-US" sz="1600" dirty="0" smtClean="0">
                <a:ea typeface="PMingLiU" panose="02020500000000000000" pitchFamily="18" charset="-120"/>
              </a:rPr>
              <a:t> </a:t>
            </a:r>
            <a:r>
              <a:rPr kumimoji="1" lang="en-US" altLang="zh-TW" sz="2000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kumimoji="1" lang="zh-TW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路</a:t>
            </a:r>
            <a:r>
              <a:rPr kumimoji="1" lang="en-US" altLang="zh-TW" sz="2000" dirty="0">
                <a:latin typeface="SimHei" panose="02010609060101010101" pitchFamily="49" charset="-122"/>
                <a:ea typeface="SimHei" panose="02010609060101010101" pitchFamily="49" charset="-122"/>
              </a:rPr>
              <a:t>4:40)</a:t>
            </a:r>
          </a:p>
          <a:p>
            <a:pPr marL="914400" indent="-4508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zh-TW" altLang="en-US" sz="2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手</a:t>
            </a:r>
            <a:r>
              <a:rPr kumimoji="1" lang="zh-TW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按病人，病人就必好了</a:t>
            </a:r>
            <a:r>
              <a:rPr kumimoji="1" lang="zh-TW" altLang="en-US" sz="2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r>
              <a:rPr kumimoji="1" lang="zh-TW" altLang="en-US" sz="1600" dirty="0" smtClean="0">
                <a:ea typeface="PMingLiU" panose="02020500000000000000" pitchFamily="18" charset="-120"/>
              </a:rPr>
              <a:t> </a:t>
            </a:r>
            <a:r>
              <a:rPr kumimoji="1" lang="en-US" altLang="zh-TW" sz="2000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kumimoji="1" lang="zh-TW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可</a:t>
            </a:r>
            <a:r>
              <a:rPr kumimoji="1" lang="en-US" altLang="zh-TW" sz="2000" dirty="0">
                <a:latin typeface="SimHei" panose="02010609060101010101" pitchFamily="49" charset="-122"/>
                <a:ea typeface="SimHei" panose="02010609060101010101" pitchFamily="49" charset="-122"/>
              </a:rPr>
              <a:t>16:18)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90537" y="107577"/>
            <a:ext cx="8075238" cy="118866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/>
          <a:lstStyle/>
          <a:p>
            <a:r>
              <a:rPr kumimoji="1" lang="zh-TW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按</a:t>
            </a:r>
            <a:r>
              <a:rPr kumimoji="1" lang="zh-TW" altLang="en-US" sz="3600" b="1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手的功用</a:t>
            </a:r>
            <a:endParaRPr kumimoji="1" lang="zh-TW" altLang="en-US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022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設立執事的結果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3200" dirty="0" smtClean="0">
                <a:solidFill>
                  <a:srgbClr val="000000"/>
                </a:solidFill>
                <a:latin typeface="+mj-ea"/>
              </a:rPr>
              <a:t>分工之後更有果效</a:t>
            </a:r>
            <a:endParaRPr lang="en-US" altLang="zh-TW" sz="2800" dirty="0" smtClean="0">
              <a:solidFill>
                <a:srgbClr val="000000"/>
              </a:solidFill>
              <a:latin typeface="+mj-ea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zh-TW" altLang="en-US" sz="2800" dirty="0" smtClean="0">
                <a:solidFill>
                  <a:srgbClr val="000000"/>
                </a:solidFill>
                <a:latin typeface="+mj-ea"/>
              </a:rPr>
              <a:t>神 </a:t>
            </a:r>
            <a:r>
              <a:rPr lang="zh-TW" altLang="en-US" sz="2800" dirty="0">
                <a:solidFill>
                  <a:srgbClr val="000000"/>
                </a:solidFill>
                <a:latin typeface="+mj-ea"/>
              </a:rPr>
              <a:t>的 道 興 旺 起 來 ； </a:t>
            </a:r>
            <a:endParaRPr lang="en-US" altLang="zh-TW" sz="2800" dirty="0" smtClean="0">
              <a:solidFill>
                <a:srgbClr val="000000"/>
              </a:solidFill>
              <a:latin typeface="+mj-ea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zh-TW" altLang="en-US" sz="2800" dirty="0" smtClean="0">
                <a:solidFill>
                  <a:srgbClr val="000000"/>
                </a:solidFill>
                <a:latin typeface="+mj-ea"/>
              </a:rPr>
              <a:t>在 </a:t>
            </a:r>
            <a:r>
              <a:rPr lang="zh-TW" altLang="en-US" sz="2800" dirty="0">
                <a:solidFill>
                  <a:srgbClr val="000000"/>
                </a:solidFill>
                <a:latin typeface="+mj-ea"/>
              </a:rPr>
              <a:t>耶 路 撒 冷 門 徒 數 目 加 增 的 甚 多 ， </a:t>
            </a:r>
            <a:endParaRPr lang="en-US" altLang="zh-TW" sz="2800" dirty="0" smtClean="0">
              <a:solidFill>
                <a:srgbClr val="000000"/>
              </a:solidFill>
              <a:latin typeface="+mj-ea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zh-TW" altLang="en-US" sz="2800" dirty="0" smtClean="0">
                <a:solidFill>
                  <a:srgbClr val="000000"/>
                </a:solidFill>
                <a:latin typeface="+mj-ea"/>
              </a:rPr>
              <a:t>也 </a:t>
            </a:r>
            <a:r>
              <a:rPr lang="zh-TW" altLang="en-US" sz="2800" dirty="0">
                <a:solidFill>
                  <a:srgbClr val="000000"/>
                </a:solidFill>
                <a:latin typeface="+mj-ea"/>
              </a:rPr>
              <a:t>有 許 多 祭 司 信 從 了 這 道 。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1664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新教會的成長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9250" indent="-349250">
              <a:lnSpc>
                <a:spcPct val="100000"/>
              </a:lnSpc>
              <a:spcAft>
                <a:spcPts val="600"/>
              </a:spcAft>
            </a:pPr>
            <a:r>
              <a:rPr lang="zh-TW" altLang="en-US" sz="2800" dirty="0" smtClean="0"/>
              <a:t>清楚教會的使命和異象</a:t>
            </a:r>
            <a:endParaRPr lang="en-US" altLang="zh-TW" sz="2800" dirty="0" smtClean="0"/>
          </a:p>
          <a:p>
            <a:pPr marL="349250" indent="-349250">
              <a:lnSpc>
                <a:spcPct val="100000"/>
              </a:lnSpc>
              <a:spcAft>
                <a:spcPts val="600"/>
              </a:spcAft>
            </a:pPr>
            <a:r>
              <a:rPr lang="zh-TW" altLang="en-US" sz="2800" dirty="0"/>
              <a:t>以神為中心</a:t>
            </a:r>
            <a:endParaRPr lang="en-US" altLang="zh-TW" sz="2800" dirty="0"/>
          </a:p>
          <a:p>
            <a:pPr marL="349250" indent="-349250">
              <a:lnSpc>
                <a:spcPct val="100000"/>
              </a:lnSpc>
              <a:spcAft>
                <a:spcPts val="600"/>
              </a:spcAft>
            </a:pPr>
            <a:r>
              <a:rPr lang="zh-TW" altLang="en-US" sz="2800" dirty="0" smtClean="0"/>
              <a:t>承認問題</a:t>
            </a:r>
            <a:endParaRPr lang="en-US" altLang="zh-TW" sz="2800" dirty="0" smtClean="0"/>
          </a:p>
          <a:p>
            <a:pPr marL="349250" indent="-349250">
              <a:lnSpc>
                <a:spcPct val="100000"/>
              </a:lnSpc>
              <a:spcAft>
                <a:spcPts val="600"/>
              </a:spcAft>
            </a:pPr>
            <a:r>
              <a:rPr lang="zh-TW" altLang="en-US" sz="2800" dirty="0" smtClean="0"/>
              <a:t>教會領袖需要認識與接納自己的不足</a:t>
            </a:r>
            <a:endParaRPr lang="en-US" altLang="zh-TW" sz="2800" dirty="0" smtClean="0"/>
          </a:p>
          <a:p>
            <a:pPr marL="349250" indent="-349250">
              <a:lnSpc>
                <a:spcPct val="100000"/>
              </a:lnSpc>
              <a:spcAft>
                <a:spcPts val="600"/>
              </a:spcAft>
            </a:pPr>
            <a:r>
              <a:rPr lang="zh-TW" altLang="en-US" sz="2800" dirty="0" smtClean="0"/>
              <a:t>按照恩賜不同分工</a:t>
            </a:r>
            <a:endParaRPr lang="en-US" altLang="zh-TW" sz="2800" dirty="0" smtClean="0"/>
          </a:p>
          <a:p>
            <a:pPr marL="349250" indent="-349250">
              <a:lnSpc>
                <a:spcPct val="100000"/>
              </a:lnSpc>
              <a:spcAft>
                <a:spcPts val="600"/>
              </a:spcAft>
            </a:pPr>
            <a:r>
              <a:rPr lang="zh-TW" altLang="en-US" sz="2800" dirty="0" smtClean="0"/>
              <a:t>領袖需要懂得授權，被授權者順從帶領</a:t>
            </a:r>
            <a:endParaRPr lang="en-US" altLang="zh-TW" sz="2800" dirty="0" smtClean="0"/>
          </a:p>
          <a:p>
            <a:pPr marL="349250" indent="-349250">
              <a:lnSpc>
                <a:spcPct val="100000"/>
              </a:lnSpc>
              <a:spcAft>
                <a:spcPts val="600"/>
              </a:spcAft>
            </a:pPr>
            <a:r>
              <a:rPr lang="zh-TW" altLang="en-US" sz="2800" dirty="0" smtClean="0"/>
              <a:t>同工的培養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3020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r>
              <a:rPr lang="zh-TW" altLang="en-US" sz="3600" dirty="0" smtClean="0"/>
              <a:t>基督徒會堂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39825"/>
            <a:ext cx="7886700" cy="43513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TW" altLang="en-US" sz="3200" dirty="0" smtClean="0">
                <a:solidFill>
                  <a:srgbClr val="000000"/>
                </a:solidFill>
                <a:latin typeface="+mj-ea"/>
              </a:rPr>
              <a:t>傳道人</a:t>
            </a:r>
            <a:endParaRPr lang="en-US" altLang="zh-TW" sz="3200" dirty="0" smtClean="0">
              <a:solidFill>
                <a:srgbClr val="000000"/>
              </a:solidFill>
              <a:latin typeface="+mj-ea"/>
            </a:endParaRPr>
          </a:p>
          <a:p>
            <a:pPr lvl="1">
              <a:lnSpc>
                <a:spcPct val="100000"/>
              </a:lnSpc>
            </a:pPr>
            <a:r>
              <a:rPr lang="zh-TW" altLang="en-US" sz="2400" dirty="0" smtClean="0">
                <a:solidFill>
                  <a:srgbClr val="000000"/>
                </a:solidFill>
                <a:latin typeface="+mj-ea"/>
              </a:rPr>
              <a:t>專 </a:t>
            </a:r>
            <a:r>
              <a:rPr lang="zh-TW" altLang="en-US" sz="2400" dirty="0">
                <a:solidFill>
                  <a:srgbClr val="000000"/>
                </a:solidFill>
                <a:latin typeface="+mj-ea"/>
              </a:rPr>
              <a:t>心 以 祈 禱 、 傳 道 為 </a:t>
            </a:r>
            <a:r>
              <a:rPr lang="zh-TW" altLang="en-US" sz="2400" dirty="0" smtClean="0">
                <a:solidFill>
                  <a:srgbClr val="000000"/>
                </a:solidFill>
                <a:latin typeface="+mj-ea"/>
              </a:rPr>
              <a:t>事</a:t>
            </a:r>
            <a:endParaRPr lang="en-US" altLang="zh-TW" sz="2400" dirty="0" smtClean="0">
              <a:solidFill>
                <a:srgbClr val="000000"/>
              </a:solidFill>
              <a:latin typeface="+mj-ea"/>
            </a:endParaRPr>
          </a:p>
          <a:p>
            <a:pPr>
              <a:lnSpc>
                <a:spcPct val="100000"/>
              </a:lnSpc>
            </a:pPr>
            <a:r>
              <a:rPr lang="zh-TW" altLang="en-US" sz="2800" dirty="0" smtClean="0"/>
              <a:t>長老</a:t>
            </a:r>
            <a:endParaRPr lang="en-US" altLang="zh-TW" sz="2800" dirty="0" smtClean="0"/>
          </a:p>
          <a:p>
            <a:pPr lvl="1">
              <a:lnSpc>
                <a:spcPct val="100000"/>
              </a:lnSpc>
            </a:pPr>
            <a:r>
              <a:rPr lang="zh-TW" altLang="en-US" sz="2400" dirty="0" smtClean="0"/>
              <a:t>治理教會</a:t>
            </a:r>
            <a:endParaRPr lang="en-US" altLang="zh-TW" sz="2400" dirty="0" smtClean="0"/>
          </a:p>
          <a:p>
            <a:pPr>
              <a:lnSpc>
                <a:spcPct val="100000"/>
              </a:lnSpc>
            </a:pPr>
            <a:r>
              <a:rPr lang="zh-TW" altLang="en-US" sz="2800" dirty="0" smtClean="0"/>
              <a:t>執事</a:t>
            </a:r>
            <a:endParaRPr lang="en-US" altLang="zh-TW" sz="2800" dirty="0" smtClean="0"/>
          </a:p>
          <a:p>
            <a:pPr lvl="1">
              <a:lnSpc>
                <a:spcPct val="100000"/>
              </a:lnSpc>
            </a:pPr>
            <a:r>
              <a:rPr lang="zh-TW" altLang="en-US" sz="2400" dirty="0" smtClean="0"/>
              <a:t>財務</a:t>
            </a:r>
            <a:endParaRPr lang="en-US" altLang="zh-TW" sz="2400" dirty="0" smtClean="0"/>
          </a:p>
          <a:p>
            <a:pPr lvl="1">
              <a:lnSpc>
                <a:spcPct val="100000"/>
              </a:lnSpc>
            </a:pPr>
            <a:r>
              <a:rPr lang="zh-TW" altLang="en-US" sz="2400" dirty="0" smtClean="0"/>
              <a:t>主日學</a:t>
            </a:r>
            <a:r>
              <a:rPr lang="en-US" altLang="zh-TW" sz="2400" dirty="0" smtClean="0"/>
              <a:t>/</a:t>
            </a:r>
            <a:r>
              <a:rPr lang="zh-TW" altLang="en-US" sz="2400" dirty="0" smtClean="0"/>
              <a:t>教導</a:t>
            </a:r>
            <a:endParaRPr lang="en-US" altLang="zh-TW" sz="2400" dirty="0" smtClean="0"/>
          </a:p>
          <a:p>
            <a:pPr lvl="1">
              <a:lnSpc>
                <a:spcPct val="100000"/>
              </a:lnSpc>
            </a:pPr>
            <a:r>
              <a:rPr lang="zh-TW" altLang="en-US" sz="2400" dirty="0" smtClean="0"/>
              <a:t>福音宣道</a:t>
            </a:r>
            <a:endParaRPr lang="en-US" altLang="zh-TW" sz="2400" dirty="0" smtClean="0"/>
          </a:p>
          <a:p>
            <a:pPr lvl="1">
              <a:lnSpc>
                <a:spcPct val="100000"/>
              </a:lnSpc>
            </a:pPr>
            <a:r>
              <a:rPr lang="zh-TW" altLang="en-US" sz="2400" dirty="0" smtClean="0"/>
              <a:t>迎新關懷</a:t>
            </a:r>
            <a:endParaRPr lang="en-US" altLang="zh-TW" sz="2400" dirty="0" smtClean="0"/>
          </a:p>
          <a:p>
            <a:pPr lvl="1">
              <a:lnSpc>
                <a:spcPct val="100000"/>
              </a:lnSpc>
            </a:pPr>
            <a:r>
              <a:rPr lang="zh-TW" altLang="en-US" sz="2400" dirty="0" smtClean="0"/>
              <a:t>家庭小組</a:t>
            </a:r>
            <a:endParaRPr lang="en-US" altLang="zh-TW" sz="2400" dirty="0" smtClean="0"/>
          </a:p>
          <a:p>
            <a:pPr lvl="1">
              <a:lnSpc>
                <a:spcPct val="100000"/>
              </a:lnSpc>
            </a:pPr>
            <a:r>
              <a:rPr lang="zh-TW" altLang="en-US" sz="2400" dirty="0"/>
              <a:t>兒</a:t>
            </a:r>
            <a:r>
              <a:rPr lang="zh-TW" altLang="en-US" sz="2400" dirty="0" smtClean="0"/>
              <a:t>童</a:t>
            </a:r>
            <a:endParaRPr lang="en-US" altLang="zh-TW" sz="2400" dirty="0" smtClean="0"/>
          </a:p>
          <a:p>
            <a:pPr lvl="1">
              <a:lnSpc>
                <a:spcPct val="100000"/>
              </a:lnSpc>
            </a:pPr>
            <a:r>
              <a:rPr lang="zh-TW" altLang="en-US" sz="2400" dirty="0"/>
              <a:t>青少年</a:t>
            </a:r>
            <a:endParaRPr lang="en-US" altLang="zh-TW" sz="2400" dirty="0" smtClean="0"/>
          </a:p>
          <a:p>
            <a:pPr>
              <a:lnSpc>
                <a:spcPct val="100000"/>
              </a:lnSpc>
            </a:pPr>
            <a:endParaRPr lang="en-US" altLang="zh-TW" sz="2800" dirty="0" smtClean="0"/>
          </a:p>
          <a:p>
            <a:pPr>
              <a:lnSpc>
                <a:spcPct val="10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3878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762" y="3302118"/>
            <a:ext cx="8906486" cy="15791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230" y="777417"/>
            <a:ext cx="2855539" cy="2048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58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284" y="0"/>
            <a:ext cx="7886700" cy="1062318"/>
          </a:xfrm>
        </p:spPr>
        <p:txBody>
          <a:bodyPr/>
          <a:lstStyle/>
          <a:p>
            <a:r>
              <a:rPr lang="zh-TW" altLang="en-US" sz="3600" dirty="0"/>
              <a:t>司 提 反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284" y="1317813"/>
            <a:ext cx="8367432" cy="554018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2600" b="1" baseline="30000" dirty="0" smtClean="0"/>
              <a:t>8</a:t>
            </a:r>
            <a:r>
              <a:rPr lang="zh-TW" altLang="en-US" sz="2600" dirty="0" smtClean="0"/>
              <a:t>司 </a:t>
            </a:r>
            <a:r>
              <a:rPr lang="zh-TW" altLang="en-US" sz="2600" dirty="0"/>
              <a:t>提 反 </a:t>
            </a:r>
            <a:r>
              <a:rPr lang="zh-TW" altLang="en-US" sz="2600" dirty="0">
                <a:solidFill>
                  <a:srgbClr val="FF0000"/>
                </a:solidFill>
              </a:rPr>
              <a:t>滿 得 恩 惠 、 能 力 </a:t>
            </a:r>
            <a:r>
              <a:rPr lang="zh-TW" altLang="en-US" sz="2600" dirty="0"/>
              <a:t>， 在 民 間 行 了 大 奇 事 和 神 蹟 </a:t>
            </a:r>
            <a:r>
              <a:rPr lang="zh-TW" altLang="en-US" sz="2600" dirty="0" smtClean="0"/>
              <a:t>。</a:t>
            </a:r>
            <a:endParaRPr lang="en-US" altLang="zh-TW" sz="26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600" b="1" baseline="30000" dirty="0" smtClean="0"/>
              <a:t>10</a:t>
            </a:r>
            <a:r>
              <a:rPr lang="en-US" altLang="zh-TW" sz="2600" b="1" baseline="30000" dirty="0"/>
              <a:t> </a:t>
            </a:r>
            <a:r>
              <a:rPr lang="zh-TW" altLang="en-US" sz="2600" dirty="0" smtClean="0"/>
              <a:t>司 </a:t>
            </a:r>
            <a:r>
              <a:rPr lang="zh-TW" altLang="en-US" sz="2600" dirty="0"/>
              <a:t>提 反 是 </a:t>
            </a:r>
            <a:r>
              <a:rPr lang="zh-TW" altLang="en-US" sz="2600" dirty="0">
                <a:solidFill>
                  <a:srgbClr val="FF0000"/>
                </a:solidFill>
              </a:rPr>
              <a:t>以 智 慧 和 聖 靈 說 話 </a:t>
            </a:r>
            <a:r>
              <a:rPr lang="zh-TW" altLang="en-US" sz="2600" dirty="0"/>
              <a:t>， 眾 人 敵 擋 不 住 </a:t>
            </a:r>
            <a:r>
              <a:rPr lang="zh-TW" altLang="en-US" sz="2600" dirty="0" smtClean="0"/>
              <a:t>，</a:t>
            </a:r>
            <a:endParaRPr lang="en-US" altLang="zh-TW" sz="26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600" b="1" baseline="30000" dirty="0" smtClean="0"/>
              <a:t>15</a:t>
            </a:r>
            <a:r>
              <a:rPr lang="en-US" altLang="zh-TW" sz="2600" b="1" baseline="30000" dirty="0"/>
              <a:t> </a:t>
            </a:r>
            <a:r>
              <a:rPr lang="zh-TW" altLang="en-US" sz="2600" dirty="0" smtClean="0"/>
              <a:t>見 </a:t>
            </a:r>
            <a:r>
              <a:rPr lang="zh-TW" altLang="en-US" sz="2600" dirty="0"/>
              <a:t>他 的 面 貌 ， </a:t>
            </a:r>
            <a:r>
              <a:rPr lang="zh-TW" altLang="en-US" sz="2600" dirty="0">
                <a:solidFill>
                  <a:srgbClr val="FF0000"/>
                </a:solidFill>
              </a:rPr>
              <a:t>好 像 天 使 的 面 貌 </a:t>
            </a:r>
            <a:r>
              <a:rPr lang="zh-TW" altLang="en-US" sz="2600" dirty="0" smtClean="0"/>
              <a:t>。</a:t>
            </a:r>
            <a:endParaRPr lang="en-US" altLang="zh-TW" sz="26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600" b="1" baseline="30000" dirty="0"/>
              <a:t>55 </a:t>
            </a:r>
            <a:r>
              <a:rPr lang="zh-TW" altLang="en-US" sz="2600" dirty="0"/>
              <a:t>但 司 提 反 </a:t>
            </a:r>
            <a:r>
              <a:rPr lang="zh-TW" altLang="en-US" sz="2600" dirty="0">
                <a:solidFill>
                  <a:srgbClr val="FF0000"/>
                </a:solidFill>
              </a:rPr>
              <a:t>被 聖 靈 充 滿 </a:t>
            </a:r>
            <a:r>
              <a:rPr lang="zh-TW" altLang="en-US" sz="2600" dirty="0"/>
              <a:t>， 定 睛 望 天 ， </a:t>
            </a:r>
            <a:r>
              <a:rPr lang="zh-TW" altLang="en-US" sz="2600" dirty="0">
                <a:solidFill>
                  <a:srgbClr val="FF0000"/>
                </a:solidFill>
              </a:rPr>
              <a:t>看 見 神 的 榮 耀 ， 又 看 見 耶 穌 站 在 神 的 右 邊 </a:t>
            </a:r>
            <a:r>
              <a:rPr lang="zh-TW" altLang="en-US" sz="2600" dirty="0"/>
              <a:t>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600" b="1" baseline="30000" dirty="0" smtClean="0"/>
              <a:t>59</a:t>
            </a:r>
            <a:r>
              <a:rPr lang="en-US" altLang="zh-TW" sz="2600" b="1" baseline="30000" dirty="0"/>
              <a:t> </a:t>
            </a:r>
            <a:r>
              <a:rPr lang="zh-TW" altLang="en-US" sz="2600" dirty="0"/>
              <a:t>他 們 正 用 石 頭 打 的 時 候 ， 司 提 反 呼 籲 主 說 ： 求 主 耶 穌 接 收 我 的 靈 魂 ！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600" b="1" baseline="30000" dirty="0"/>
              <a:t>60 </a:t>
            </a:r>
            <a:r>
              <a:rPr lang="zh-TW" altLang="en-US" sz="2600" dirty="0"/>
              <a:t>又 跪 下 大 聲 喊 著 說 ： 主 阿 ， 不 要 將 這 罪 歸 於 他 們 ！ 說 了 這 話 ， 就 </a:t>
            </a:r>
            <a:r>
              <a:rPr lang="zh-TW" altLang="en-US" sz="2600" dirty="0">
                <a:solidFill>
                  <a:srgbClr val="FF0000"/>
                </a:solidFill>
              </a:rPr>
              <a:t>睡 </a:t>
            </a:r>
            <a:r>
              <a:rPr lang="zh-TW" altLang="en-US" sz="2600" dirty="0"/>
              <a:t>了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15381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ActsMap_Roman_Borders_Pauls_Trave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7400"/>
            <a:ext cx="9144000" cy="591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8" name="Oval 6"/>
          <p:cNvSpPr>
            <a:spLocks noChangeArrowheads="1"/>
          </p:cNvSpPr>
          <p:nvPr/>
        </p:nvSpPr>
        <p:spPr bwMode="auto">
          <a:xfrm>
            <a:off x="3536950" y="5768975"/>
            <a:ext cx="136525" cy="136525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j-ea"/>
              <a:ea typeface="+mj-ea"/>
            </a:endParaRPr>
          </a:p>
        </p:txBody>
      </p:sp>
      <p:sp>
        <p:nvSpPr>
          <p:cNvPr id="18439" name="Oval 7"/>
          <p:cNvSpPr>
            <a:spLocks noChangeArrowheads="1"/>
          </p:cNvSpPr>
          <p:nvPr/>
        </p:nvSpPr>
        <p:spPr bwMode="auto">
          <a:xfrm>
            <a:off x="8024813" y="6153150"/>
            <a:ext cx="136525" cy="136525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j-ea"/>
              <a:ea typeface="+mj-ea"/>
            </a:endParaRPr>
          </a:p>
        </p:txBody>
      </p:sp>
      <p:sp>
        <p:nvSpPr>
          <p:cNvPr id="18441" name="Oval 9"/>
          <p:cNvSpPr>
            <a:spLocks noChangeArrowheads="1"/>
          </p:cNvSpPr>
          <p:nvPr/>
        </p:nvSpPr>
        <p:spPr bwMode="auto">
          <a:xfrm>
            <a:off x="6292850" y="6370638"/>
            <a:ext cx="136525" cy="136525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j-ea"/>
              <a:ea typeface="+mj-ea"/>
            </a:endParaRPr>
          </a:p>
        </p:txBody>
      </p:sp>
      <p:sp>
        <p:nvSpPr>
          <p:cNvPr id="18442" name="Oval 10"/>
          <p:cNvSpPr>
            <a:spLocks noChangeArrowheads="1"/>
          </p:cNvSpPr>
          <p:nvPr/>
        </p:nvSpPr>
        <p:spPr bwMode="auto">
          <a:xfrm>
            <a:off x="7935913" y="4127500"/>
            <a:ext cx="136525" cy="136525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j-ea"/>
              <a:ea typeface="+mj-ea"/>
            </a:endParaRPr>
          </a:p>
        </p:txBody>
      </p:sp>
      <p:sp>
        <p:nvSpPr>
          <p:cNvPr id="18446" name="AutoShape 14"/>
          <p:cNvSpPr>
            <a:spLocks noChangeArrowheads="1"/>
          </p:cNvSpPr>
          <p:nvPr/>
        </p:nvSpPr>
        <p:spPr bwMode="auto">
          <a:xfrm>
            <a:off x="7332663" y="5632450"/>
            <a:ext cx="925512" cy="327025"/>
          </a:xfrm>
          <a:prstGeom prst="wedgeRectCallout">
            <a:avLst>
              <a:gd name="adj1" fmla="val 28903"/>
              <a:gd name="adj2" fmla="val 106796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1400">
                <a:latin typeface="+mj-ea"/>
                <a:ea typeface="+mj-ea"/>
              </a:rPr>
              <a:t>耶路撒冷</a:t>
            </a:r>
          </a:p>
        </p:txBody>
      </p:sp>
      <p:sp>
        <p:nvSpPr>
          <p:cNvPr id="18447" name="AutoShape 15"/>
          <p:cNvSpPr>
            <a:spLocks noChangeArrowheads="1"/>
          </p:cNvSpPr>
          <p:nvPr/>
        </p:nvSpPr>
        <p:spPr bwMode="auto">
          <a:xfrm>
            <a:off x="5562600" y="5816600"/>
            <a:ext cx="925513" cy="327025"/>
          </a:xfrm>
          <a:prstGeom prst="wedgeRectCallout">
            <a:avLst>
              <a:gd name="adj1" fmla="val 31991"/>
              <a:gd name="adj2" fmla="val 115046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1400">
                <a:latin typeface="+mj-ea"/>
                <a:ea typeface="+mj-ea"/>
              </a:rPr>
              <a:t>亞力山太</a:t>
            </a:r>
          </a:p>
        </p:txBody>
      </p:sp>
      <p:sp>
        <p:nvSpPr>
          <p:cNvPr id="18449" name="AutoShape 17"/>
          <p:cNvSpPr>
            <a:spLocks noChangeArrowheads="1"/>
          </p:cNvSpPr>
          <p:nvPr/>
        </p:nvSpPr>
        <p:spPr bwMode="auto">
          <a:xfrm>
            <a:off x="7437438" y="4514850"/>
            <a:ext cx="590550" cy="327025"/>
          </a:xfrm>
          <a:prstGeom prst="wedgeRectCallout">
            <a:avLst>
              <a:gd name="adj1" fmla="val 38440"/>
              <a:gd name="adj2" fmla="val -124759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1400">
                <a:latin typeface="+mj-ea"/>
                <a:ea typeface="+mj-ea"/>
              </a:rPr>
              <a:t>大數</a:t>
            </a:r>
          </a:p>
        </p:txBody>
      </p:sp>
      <p:sp>
        <p:nvSpPr>
          <p:cNvPr id="18450" name="AutoShape 18"/>
          <p:cNvSpPr>
            <a:spLocks noChangeArrowheads="1"/>
          </p:cNvSpPr>
          <p:nvPr/>
        </p:nvSpPr>
        <p:spPr bwMode="auto">
          <a:xfrm>
            <a:off x="2971800" y="5202238"/>
            <a:ext cx="742950" cy="327025"/>
          </a:xfrm>
          <a:prstGeom prst="wedgeRectCallout">
            <a:avLst>
              <a:gd name="adj1" fmla="val 32477"/>
              <a:gd name="adj2" fmla="val 120875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1400">
                <a:latin typeface="+mj-ea"/>
                <a:ea typeface="+mj-ea"/>
              </a:rPr>
              <a:t>古利奈</a:t>
            </a:r>
          </a:p>
        </p:txBody>
      </p:sp>
      <p:sp>
        <p:nvSpPr>
          <p:cNvPr id="18453" name="Text Box 21"/>
          <p:cNvSpPr txBox="1">
            <a:spLocks noChangeArrowheads="1"/>
          </p:cNvSpPr>
          <p:nvPr/>
        </p:nvSpPr>
        <p:spPr bwMode="auto">
          <a:xfrm rot="-1773994">
            <a:off x="7315200" y="3840163"/>
            <a:ext cx="879475" cy="376237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>
                <a:solidFill>
                  <a:schemeClr val="bg1"/>
                </a:solidFill>
                <a:latin typeface="+mj-ea"/>
                <a:ea typeface="+mj-ea"/>
              </a:rPr>
              <a:t>基利家</a:t>
            </a:r>
          </a:p>
        </p:txBody>
      </p:sp>
      <p:sp>
        <p:nvSpPr>
          <p:cNvPr id="18454" name="Text Box 22"/>
          <p:cNvSpPr txBox="1">
            <a:spLocks noChangeArrowheads="1"/>
          </p:cNvSpPr>
          <p:nvPr/>
        </p:nvSpPr>
        <p:spPr bwMode="auto">
          <a:xfrm>
            <a:off x="5470525" y="3019425"/>
            <a:ext cx="879475" cy="376238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>
                <a:solidFill>
                  <a:schemeClr val="bg1"/>
                </a:solidFill>
                <a:latin typeface="+mj-ea"/>
                <a:ea typeface="+mj-ea"/>
              </a:rPr>
              <a:t>亞西亞</a:t>
            </a:r>
          </a:p>
        </p:txBody>
      </p:sp>
      <p:sp>
        <p:nvSpPr>
          <p:cNvPr id="18456" name="Text Box 24"/>
          <p:cNvSpPr txBox="1">
            <a:spLocks noChangeArrowheads="1"/>
          </p:cNvSpPr>
          <p:nvPr/>
        </p:nvSpPr>
        <p:spPr bwMode="auto">
          <a:xfrm>
            <a:off x="76200" y="152400"/>
            <a:ext cx="5670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司提反和利百地拿</a:t>
            </a:r>
            <a:r>
              <a:rPr lang="en-US" altLang="zh-TW" sz="24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自由人</a:t>
            </a:r>
            <a:r>
              <a:rPr lang="en-US" altLang="zh-TW" sz="24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會堂的人辯論</a:t>
            </a:r>
          </a:p>
        </p:txBody>
      </p:sp>
      <p:sp>
        <p:nvSpPr>
          <p:cNvPr id="2" name="Rectangle 1"/>
          <p:cNvSpPr/>
          <p:nvPr/>
        </p:nvSpPr>
        <p:spPr>
          <a:xfrm>
            <a:off x="133640" y="42204"/>
            <a:ext cx="89400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b="1" baseline="300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9 </a:t>
            </a:r>
            <a:r>
              <a:rPr lang="zh-TW" altLang="en-US" sz="20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當 時 有 稱 利 百 地 拿 會 堂 的 幾 個 人 ， 並 有 古 利 奈 、 亞 力 山 太 、 基 利 家 、 亞 西 亞 、 各 處 會 堂 的 幾 個 人 ， 都 起 來 和 司 提 反 辯 論 。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52743" y="6567554"/>
            <a:ext cx="1873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200" dirty="0" smtClean="0"/>
              <a:t>聖經簡報站 </a:t>
            </a:r>
            <a:r>
              <a:rPr lang="en-US" altLang="zh-TW" sz="1200" dirty="0" err="1" smtClean="0"/>
              <a:t>BiblePoint.Net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01941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8" grpId="0" animBg="1"/>
      <p:bldP spid="18439" grpId="0" animBg="1"/>
      <p:bldP spid="18441" grpId="0" animBg="1"/>
      <p:bldP spid="18442" grpId="0" animBg="1"/>
      <p:bldP spid="18446" grpId="0" animBg="1"/>
      <p:bldP spid="18447" grpId="0" animBg="1"/>
      <p:bldP spid="18449" grpId="0" animBg="1"/>
      <p:bldP spid="18450" grpId="0" animBg="1"/>
      <p:bldP spid="18453" grpId="0" animBg="1"/>
      <p:bldP spid="1845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838" y="0"/>
            <a:ext cx="7886700" cy="1325563"/>
          </a:xfrm>
        </p:spPr>
        <p:txBody>
          <a:bodyPr/>
          <a:lstStyle/>
          <a:p>
            <a:r>
              <a:rPr lang="zh-TW" altLang="en-US" sz="3600" dirty="0" smtClean="0"/>
              <a:t>司提反被誣陷捉拿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838" y="1392798"/>
            <a:ext cx="8327091" cy="48514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2600" b="1" baseline="30000" dirty="0"/>
              <a:t>10 </a:t>
            </a:r>
            <a:r>
              <a:rPr lang="zh-TW" altLang="en-US" sz="2600" dirty="0"/>
              <a:t>司 提 反 是 以 智 慧 和 聖 靈 說 話 ， 眾 人 敵 擋 不 住 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600" b="1" baseline="30000" dirty="0"/>
              <a:t>11 </a:t>
            </a:r>
            <a:r>
              <a:rPr lang="zh-TW" altLang="en-US" sz="2600" dirty="0"/>
              <a:t>就 買 出 人 來 說 ： 我 們 聽 見 他 </a:t>
            </a:r>
            <a:r>
              <a:rPr lang="zh-TW" altLang="en-US" sz="2600" dirty="0">
                <a:solidFill>
                  <a:srgbClr val="FF0000"/>
                </a:solidFill>
              </a:rPr>
              <a:t>說 謗 讟 摩 西 和 神 的 話</a:t>
            </a:r>
            <a:r>
              <a:rPr lang="zh-TW" altLang="en-US" sz="2600" dirty="0"/>
              <a:t>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600" b="1" baseline="30000" dirty="0"/>
              <a:t>12 </a:t>
            </a:r>
            <a:r>
              <a:rPr lang="zh-TW" altLang="en-US" sz="2600" dirty="0"/>
              <a:t>他 們 又 聳 動 了 百 姓 、 長 老 ， 並 文 士 ， 就 忽 然 來 捉 拿 他 ， 把 他 帶 到 公 會 去 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600" b="1" baseline="30000" dirty="0"/>
              <a:t>13 </a:t>
            </a:r>
            <a:r>
              <a:rPr lang="zh-TW" altLang="en-US" sz="2600" dirty="0"/>
              <a:t>設 下 </a:t>
            </a:r>
            <a:r>
              <a:rPr lang="zh-TW" altLang="en-US" sz="2600" dirty="0">
                <a:solidFill>
                  <a:srgbClr val="FF0000"/>
                </a:solidFill>
              </a:rPr>
              <a:t>假 見 證 </a:t>
            </a:r>
            <a:r>
              <a:rPr lang="zh-TW" altLang="en-US" sz="2600" dirty="0"/>
              <a:t>， 說 ： 這 個 人 說 話 ， 不 住 的 </a:t>
            </a:r>
            <a:r>
              <a:rPr lang="zh-TW" altLang="en-US" sz="2600" dirty="0">
                <a:solidFill>
                  <a:srgbClr val="FF0000"/>
                </a:solidFill>
              </a:rPr>
              <a:t>蹧 踐 聖 所 和 律 法 </a:t>
            </a:r>
            <a:r>
              <a:rPr lang="zh-TW" altLang="en-US" sz="2600" dirty="0"/>
              <a:t>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600" b="1" baseline="30000" dirty="0"/>
              <a:t>14 </a:t>
            </a:r>
            <a:r>
              <a:rPr lang="zh-TW" altLang="en-US" sz="2600" dirty="0"/>
              <a:t>我 們 曾 聽 見 他 說 ： 這 拿 撒 勒 人 耶 穌 要 毀 壞 此 地 ， 也 要 </a:t>
            </a:r>
            <a:r>
              <a:rPr lang="zh-TW" altLang="en-US" sz="2600" dirty="0">
                <a:solidFill>
                  <a:srgbClr val="FF0000"/>
                </a:solidFill>
              </a:rPr>
              <a:t>改 變 摩 西 所 交 給 我 們 的 規 條 </a:t>
            </a:r>
            <a:r>
              <a:rPr lang="zh-TW" altLang="en-US" sz="2600" dirty="0"/>
              <a:t>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600" b="1" baseline="30000" dirty="0"/>
              <a:t>15 </a:t>
            </a:r>
            <a:r>
              <a:rPr lang="zh-TW" altLang="en-US" sz="2600" dirty="0"/>
              <a:t>在 公 會 裡 坐 著 的 人 都 定 睛 看 他 ， 見 他 的 面 貌 ， 好 像 天 使 的 面 貌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77640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map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" t="275" r="348" b="516"/>
          <a:stretch>
            <a:fillRect/>
          </a:stretch>
        </p:blipFill>
        <p:spPr bwMode="auto">
          <a:xfrm>
            <a:off x="34925" y="719138"/>
            <a:ext cx="9074150" cy="613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6740525" y="4668838"/>
            <a:ext cx="946150" cy="762000"/>
          </a:xfrm>
          <a:prstGeom prst="rect">
            <a:avLst/>
          </a:prstGeom>
          <a:solidFill>
            <a:srgbClr val="CC0000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Aft>
                <a:spcPct val="20000"/>
              </a:spcAft>
            </a:pPr>
            <a:r>
              <a:rPr kumimoji="1" lang="zh-TW" altLang="en-US" sz="2000">
                <a:solidFill>
                  <a:schemeClr val="bg1"/>
                </a:solidFill>
                <a:latin typeface="+mj-ea"/>
                <a:ea typeface="+mj-ea"/>
              </a:rPr>
              <a:t>迦勒底</a:t>
            </a:r>
          </a:p>
          <a:p>
            <a:pPr>
              <a:spcAft>
                <a:spcPct val="20000"/>
              </a:spcAft>
            </a:pPr>
            <a:r>
              <a:rPr kumimoji="1" lang="zh-TW" altLang="en-US" sz="2000">
                <a:solidFill>
                  <a:schemeClr val="bg1"/>
                </a:solidFill>
                <a:latin typeface="+mj-ea"/>
                <a:ea typeface="+mj-ea"/>
              </a:rPr>
              <a:t>的吾珥</a:t>
            </a:r>
          </a:p>
        </p:txBody>
      </p:sp>
      <p:sp>
        <p:nvSpPr>
          <p:cNvPr id="10244" name="Freeform 4"/>
          <p:cNvSpPr>
            <a:spLocks/>
          </p:cNvSpPr>
          <p:nvPr/>
        </p:nvSpPr>
        <p:spPr bwMode="auto">
          <a:xfrm>
            <a:off x="3733800" y="2286000"/>
            <a:ext cx="2840038" cy="2660650"/>
          </a:xfrm>
          <a:custGeom>
            <a:avLst/>
            <a:gdLst>
              <a:gd name="T0" fmla="*/ 1752 w 1752"/>
              <a:gd name="T1" fmla="*/ 1638 h 1638"/>
              <a:gd name="T2" fmla="*/ 1644 w 1752"/>
              <a:gd name="T3" fmla="*/ 1512 h 1638"/>
              <a:gd name="T4" fmla="*/ 1416 w 1752"/>
              <a:gd name="T5" fmla="*/ 1224 h 1638"/>
              <a:gd name="T6" fmla="*/ 1314 w 1752"/>
              <a:gd name="T7" fmla="*/ 1032 h 1638"/>
              <a:gd name="T8" fmla="*/ 1068 w 1752"/>
              <a:gd name="T9" fmla="*/ 960 h 1638"/>
              <a:gd name="T10" fmla="*/ 912 w 1752"/>
              <a:gd name="T11" fmla="*/ 894 h 1638"/>
              <a:gd name="T12" fmla="*/ 810 w 1752"/>
              <a:gd name="T13" fmla="*/ 720 h 1638"/>
              <a:gd name="T14" fmla="*/ 558 w 1752"/>
              <a:gd name="T15" fmla="*/ 684 h 1638"/>
              <a:gd name="T16" fmla="*/ 270 w 1752"/>
              <a:gd name="T17" fmla="*/ 360 h 1638"/>
              <a:gd name="T18" fmla="*/ 84 w 1752"/>
              <a:gd name="T19" fmla="*/ 252 h 1638"/>
              <a:gd name="T20" fmla="*/ 0 w 1752"/>
              <a:gd name="T21" fmla="*/ 0 h 1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752" h="1638">
                <a:moveTo>
                  <a:pt x="1752" y="1638"/>
                </a:moveTo>
                <a:cubicBezTo>
                  <a:pt x="1726" y="1609"/>
                  <a:pt x="1700" y="1581"/>
                  <a:pt x="1644" y="1512"/>
                </a:cubicBezTo>
                <a:cubicBezTo>
                  <a:pt x="1588" y="1443"/>
                  <a:pt x="1471" y="1304"/>
                  <a:pt x="1416" y="1224"/>
                </a:cubicBezTo>
                <a:cubicBezTo>
                  <a:pt x="1361" y="1144"/>
                  <a:pt x="1372" y="1076"/>
                  <a:pt x="1314" y="1032"/>
                </a:cubicBezTo>
                <a:cubicBezTo>
                  <a:pt x="1256" y="988"/>
                  <a:pt x="1135" y="983"/>
                  <a:pt x="1068" y="960"/>
                </a:cubicBezTo>
                <a:cubicBezTo>
                  <a:pt x="1001" y="937"/>
                  <a:pt x="955" y="934"/>
                  <a:pt x="912" y="894"/>
                </a:cubicBezTo>
                <a:cubicBezTo>
                  <a:pt x="869" y="854"/>
                  <a:pt x="869" y="755"/>
                  <a:pt x="810" y="720"/>
                </a:cubicBezTo>
                <a:cubicBezTo>
                  <a:pt x="751" y="685"/>
                  <a:pt x="648" y="744"/>
                  <a:pt x="558" y="684"/>
                </a:cubicBezTo>
                <a:cubicBezTo>
                  <a:pt x="468" y="624"/>
                  <a:pt x="349" y="432"/>
                  <a:pt x="270" y="360"/>
                </a:cubicBezTo>
                <a:cubicBezTo>
                  <a:pt x="191" y="288"/>
                  <a:pt x="129" y="312"/>
                  <a:pt x="84" y="252"/>
                </a:cubicBezTo>
                <a:cubicBezTo>
                  <a:pt x="39" y="192"/>
                  <a:pt x="15" y="42"/>
                  <a:pt x="0" y="0"/>
                </a:cubicBezTo>
              </a:path>
            </a:pathLst>
          </a:custGeom>
          <a:noFill/>
          <a:ln w="38100" cmpd="sng">
            <a:solidFill>
              <a:schemeClr val="accent2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j-ea"/>
              <a:ea typeface="+mj-ea"/>
            </a:endParaRP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1096963" y="3930650"/>
            <a:ext cx="692150" cy="396875"/>
          </a:xfrm>
          <a:prstGeom prst="rect">
            <a:avLst/>
          </a:prstGeom>
          <a:solidFill>
            <a:srgbClr val="CC0000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2000">
                <a:solidFill>
                  <a:schemeClr val="bg1"/>
                </a:solidFill>
                <a:latin typeface="+mj-ea"/>
                <a:ea typeface="+mj-ea"/>
              </a:rPr>
              <a:t>迦南</a:t>
            </a:r>
          </a:p>
        </p:txBody>
      </p:sp>
      <p:sp>
        <p:nvSpPr>
          <p:cNvPr id="10246" name="Oval 6"/>
          <p:cNvSpPr>
            <a:spLocks noChangeArrowheads="1"/>
          </p:cNvSpPr>
          <p:nvPr/>
        </p:nvSpPr>
        <p:spPr bwMode="auto">
          <a:xfrm>
            <a:off x="1995488" y="3848100"/>
            <a:ext cx="614362" cy="1209675"/>
          </a:xfrm>
          <a:prstGeom prst="ellipse">
            <a:avLst/>
          </a:prstGeom>
          <a:solidFill>
            <a:srgbClr val="FF9900">
              <a:alpha val="39999"/>
            </a:srgbClr>
          </a:solidFill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altLang="en-US">
              <a:solidFill>
                <a:srgbClr val="FF5050"/>
              </a:solidFill>
              <a:latin typeface="+mj-ea"/>
              <a:ea typeface="+mj-ea"/>
            </a:endParaRPr>
          </a:p>
        </p:txBody>
      </p:sp>
      <p:sp>
        <p:nvSpPr>
          <p:cNvPr id="10247" name="Freeform 7"/>
          <p:cNvSpPr>
            <a:spLocks/>
          </p:cNvSpPr>
          <p:nvPr/>
        </p:nvSpPr>
        <p:spPr bwMode="auto">
          <a:xfrm>
            <a:off x="2347913" y="2255838"/>
            <a:ext cx="1374775" cy="1992312"/>
          </a:xfrm>
          <a:custGeom>
            <a:avLst/>
            <a:gdLst>
              <a:gd name="T0" fmla="*/ 834 w 834"/>
              <a:gd name="T1" fmla="*/ 4 h 1255"/>
              <a:gd name="T2" fmla="*/ 705 w 834"/>
              <a:gd name="T3" fmla="*/ 4 h 1255"/>
              <a:gd name="T4" fmla="*/ 663 w 834"/>
              <a:gd name="T5" fmla="*/ 28 h 1255"/>
              <a:gd name="T6" fmla="*/ 540 w 834"/>
              <a:gd name="T7" fmla="*/ 124 h 1255"/>
              <a:gd name="T8" fmla="*/ 426 w 834"/>
              <a:gd name="T9" fmla="*/ 376 h 1255"/>
              <a:gd name="T10" fmla="*/ 408 w 834"/>
              <a:gd name="T11" fmla="*/ 595 h 1255"/>
              <a:gd name="T12" fmla="*/ 402 w 834"/>
              <a:gd name="T13" fmla="*/ 757 h 1255"/>
              <a:gd name="T14" fmla="*/ 252 w 834"/>
              <a:gd name="T15" fmla="*/ 928 h 1255"/>
              <a:gd name="T16" fmla="*/ 156 w 834"/>
              <a:gd name="T17" fmla="*/ 1084 h 1255"/>
              <a:gd name="T18" fmla="*/ 114 w 834"/>
              <a:gd name="T19" fmla="*/ 1222 h 1255"/>
              <a:gd name="T20" fmla="*/ 0 w 834"/>
              <a:gd name="T21" fmla="*/ 1255 h 1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34" h="1255">
                <a:moveTo>
                  <a:pt x="834" y="4"/>
                </a:moveTo>
                <a:cubicBezTo>
                  <a:pt x="783" y="2"/>
                  <a:pt x="733" y="0"/>
                  <a:pt x="705" y="4"/>
                </a:cubicBezTo>
                <a:cubicBezTo>
                  <a:pt x="677" y="8"/>
                  <a:pt x="691" y="8"/>
                  <a:pt x="663" y="28"/>
                </a:cubicBezTo>
                <a:cubicBezTo>
                  <a:pt x="635" y="48"/>
                  <a:pt x="579" y="66"/>
                  <a:pt x="540" y="124"/>
                </a:cubicBezTo>
                <a:cubicBezTo>
                  <a:pt x="501" y="182"/>
                  <a:pt x="448" y="297"/>
                  <a:pt x="426" y="376"/>
                </a:cubicBezTo>
                <a:cubicBezTo>
                  <a:pt x="404" y="455"/>
                  <a:pt x="412" y="531"/>
                  <a:pt x="408" y="595"/>
                </a:cubicBezTo>
                <a:cubicBezTo>
                  <a:pt x="404" y="659"/>
                  <a:pt x="428" y="702"/>
                  <a:pt x="402" y="757"/>
                </a:cubicBezTo>
                <a:cubicBezTo>
                  <a:pt x="376" y="812"/>
                  <a:pt x="293" y="873"/>
                  <a:pt x="252" y="928"/>
                </a:cubicBezTo>
                <a:cubicBezTo>
                  <a:pt x="211" y="983"/>
                  <a:pt x="179" y="1035"/>
                  <a:pt x="156" y="1084"/>
                </a:cubicBezTo>
                <a:cubicBezTo>
                  <a:pt x="133" y="1133"/>
                  <a:pt x="140" y="1194"/>
                  <a:pt x="114" y="1222"/>
                </a:cubicBezTo>
                <a:cubicBezTo>
                  <a:pt x="88" y="1250"/>
                  <a:pt x="23" y="1253"/>
                  <a:pt x="0" y="1255"/>
                </a:cubicBezTo>
              </a:path>
            </a:pathLst>
          </a:custGeom>
          <a:noFill/>
          <a:ln w="38100" cmpd="sng">
            <a:solidFill>
              <a:schemeClr val="accent2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j-ea"/>
              <a:ea typeface="+mj-ea"/>
            </a:endParaRP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6496050" y="5484813"/>
            <a:ext cx="1200150" cy="396875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kumimoji="1" lang="zh-TW" altLang="en-US" sz="2000">
                <a:solidFill>
                  <a:schemeClr val="bg1"/>
                </a:solidFill>
                <a:latin typeface="+mj-ea"/>
                <a:ea typeface="+mj-ea"/>
              </a:rPr>
              <a:t>亞伯拉罕</a:t>
            </a: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2946400" y="3795713"/>
            <a:ext cx="692150" cy="396875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TW" altLang="en-US" sz="2000">
                <a:solidFill>
                  <a:schemeClr val="bg1"/>
                </a:solidFill>
                <a:latin typeface="+mj-ea"/>
                <a:ea typeface="+mj-ea"/>
              </a:rPr>
              <a:t>以撒</a:t>
            </a: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2946400" y="4633913"/>
            <a:ext cx="692150" cy="396875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TW" altLang="en-US" sz="2000">
                <a:solidFill>
                  <a:schemeClr val="bg1"/>
                </a:solidFill>
                <a:latin typeface="+mj-ea"/>
                <a:ea typeface="+mj-ea"/>
              </a:rPr>
              <a:t>雅各</a:t>
            </a:r>
          </a:p>
        </p:txBody>
      </p:sp>
      <p:sp>
        <p:nvSpPr>
          <p:cNvPr id="10251" name="AutoShape 11"/>
          <p:cNvSpPr>
            <a:spLocks noChangeArrowheads="1"/>
          </p:cNvSpPr>
          <p:nvPr/>
        </p:nvSpPr>
        <p:spPr bwMode="auto">
          <a:xfrm>
            <a:off x="3032125" y="4244975"/>
            <a:ext cx="5334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>
              <a:latin typeface="+mj-ea"/>
              <a:ea typeface="+mj-ea"/>
            </a:endParaRP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2692400" y="5472113"/>
            <a:ext cx="1200150" cy="396875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TW" altLang="en-US" sz="2000">
                <a:solidFill>
                  <a:schemeClr val="bg1"/>
                </a:solidFill>
                <a:latin typeface="+mj-ea"/>
                <a:ea typeface="+mj-ea"/>
              </a:rPr>
              <a:t>十二兒子</a:t>
            </a:r>
          </a:p>
        </p:txBody>
      </p:sp>
      <p:sp>
        <p:nvSpPr>
          <p:cNvPr id="10253" name="AutoShape 13"/>
          <p:cNvSpPr>
            <a:spLocks noChangeArrowheads="1"/>
          </p:cNvSpPr>
          <p:nvPr/>
        </p:nvSpPr>
        <p:spPr bwMode="auto">
          <a:xfrm>
            <a:off x="3028950" y="5080000"/>
            <a:ext cx="5334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>
              <a:latin typeface="+mj-ea"/>
              <a:ea typeface="+mj-ea"/>
            </a:endParaRPr>
          </a:p>
        </p:txBody>
      </p:sp>
      <p:sp>
        <p:nvSpPr>
          <p:cNvPr id="10254" name="Freeform 14"/>
          <p:cNvSpPr>
            <a:spLocks/>
          </p:cNvSpPr>
          <p:nvPr/>
        </p:nvSpPr>
        <p:spPr bwMode="auto">
          <a:xfrm>
            <a:off x="685800" y="4657725"/>
            <a:ext cx="1447800" cy="355600"/>
          </a:xfrm>
          <a:custGeom>
            <a:avLst/>
            <a:gdLst>
              <a:gd name="T0" fmla="*/ 912 w 912"/>
              <a:gd name="T1" fmla="*/ 0 h 224"/>
              <a:gd name="T2" fmla="*/ 624 w 912"/>
              <a:gd name="T3" fmla="*/ 192 h 224"/>
              <a:gd name="T4" fmla="*/ 288 w 912"/>
              <a:gd name="T5" fmla="*/ 192 h 224"/>
              <a:gd name="T6" fmla="*/ 0 w 912"/>
              <a:gd name="T7" fmla="*/ 144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2" h="224">
                <a:moveTo>
                  <a:pt x="912" y="0"/>
                </a:moveTo>
                <a:cubicBezTo>
                  <a:pt x="820" y="80"/>
                  <a:pt x="728" y="160"/>
                  <a:pt x="624" y="192"/>
                </a:cubicBezTo>
                <a:cubicBezTo>
                  <a:pt x="520" y="224"/>
                  <a:pt x="392" y="200"/>
                  <a:pt x="288" y="192"/>
                </a:cubicBezTo>
                <a:cubicBezTo>
                  <a:pt x="184" y="184"/>
                  <a:pt x="92" y="164"/>
                  <a:pt x="0" y="144"/>
                </a:cubicBezTo>
              </a:path>
            </a:pathLst>
          </a:custGeom>
          <a:noFill/>
          <a:ln w="38100" cmpd="sng">
            <a:solidFill>
              <a:schemeClr val="accent2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j-ea"/>
              <a:ea typeface="+mj-ea"/>
            </a:endParaRPr>
          </a:p>
        </p:txBody>
      </p:sp>
      <p:sp>
        <p:nvSpPr>
          <p:cNvPr id="10255" name="Text Box 15"/>
          <p:cNvSpPr txBox="1">
            <a:spLocks noChangeArrowheads="1"/>
          </p:cNvSpPr>
          <p:nvPr/>
        </p:nvSpPr>
        <p:spPr bwMode="auto">
          <a:xfrm>
            <a:off x="138113" y="4283075"/>
            <a:ext cx="692150" cy="396875"/>
          </a:xfrm>
          <a:prstGeom prst="rect">
            <a:avLst/>
          </a:prstGeom>
          <a:solidFill>
            <a:srgbClr val="CC0000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2000">
                <a:solidFill>
                  <a:schemeClr val="bg1"/>
                </a:solidFill>
                <a:latin typeface="+mj-ea"/>
                <a:ea typeface="+mj-ea"/>
              </a:rPr>
              <a:t>埃及</a:t>
            </a:r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3379788" y="1797050"/>
            <a:ext cx="692150" cy="396875"/>
          </a:xfrm>
          <a:prstGeom prst="rect">
            <a:avLst/>
          </a:prstGeom>
          <a:solidFill>
            <a:srgbClr val="CC0000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2000">
                <a:solidFill>
                  <a:schemeClr val="bg1"/>
                </a:solidFill>
                <a:latin typeface="+mj-ea"/>
                <a:ea typeface="+mj-ea"/>
              </a:rPr>
              <a:t>哈蘭</a:t>
            </a:r>
          </a:p>
        </p:txBody>
      </p: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76200" y="152400"/>
            <a:ext cx="7499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 dirty="0">
                <a:solidFill>
                  <a:srgbClr val="FF0000"/>
                </a:solidFill>
                <a:ea typeface="SimHei" panose="02010609060101010101" pitchFamily="49" charset="-122"/>
              </a:rPr>
              <a:t>司提反被控謗讟摩西和糟踐聖所，申辯時講述舊約歷史</a:t>
            </a:r>
          </a:p>
        </p:txBody>
      </p:sp>
      <p:sp>
        <p:nvSpPr>
          <p:cNvPr id="10259" name="Rectangle 19" descr="Parchment"/>
          <p:cNvSpPr>
            <a:spLocks noChangeArrowheads="1"/>
          </p:cNvSpPr>
          <p:nvPr/>
        </p:nvSpPr>
        <p:spPr bwMode="auto">
          <a:xfrm>
            <a:off x="4546600" y="1096963"/>
            <a:ext cx="4010025" cy="117792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spcAft>
                <a:spcPct val="60000"/>
              </a:spcAft>
            </a:pPr>
            <a:r>
              <a:rPr lang="zh-TW" altLang="en-US">
                <a:latin typeface="+mj-ea"/>
                <a:ea typeface="+mj-ea"/>
              </a:rPr>
              <a:t>以色列人</a:t>
            </a:r>
            <a:r>
              <a:rPr lang="en-US" altLang="zh-TW">
                <a:solidFill>
                  <a:schemeClr val="bg2"/>
                </a:solidFill>
                <a:latin typeface="+mj-ea"/>
                <a:ea typeface="+mj-ea"/>
                <a:sym typeface="Wingdings" panose="05000000000000000000" pitchFamily="2" charset="2"/>
              </a:rPr>
              <a:t></a:t>
            </a:r>
            <a:r>
              <a:rPr lang="zh-TW" altLang="en-US">
                <a:latin typeface="+mj-ea"/>
                <a:ea typeface="+mj-ea"/>
                <a:sym typeface="Wingdings" panose="05000000000000000000" pitchFamily="2" charset="2"/>
              </a:rPr>
              <a:t>大饑荒</a:t>
            </a:r>
            <a:r>
              <a:rPr lang="en-US" altLang="zh-TW">
                <a:solidFill>
                  <a:schemeClr val="bg2"/>
                </a:solidFill>
                <a:latin typeface="+mj-ea"/>
                <a:ea typeface="+mj-ea"/>
                <a:sym typeface="Wingdings" panose="05000000000000000000" pitchFamily="2" charset="2"/>
              </a:rPr>
              <a:t></a:t>
            </a:r>
            <a:r>
              <a:rPr lang="zh-TW" altLang="en-US">
                <a:latin typeface="+mj-ea"/>
                <a:ea typeface="+mj-ea"/>
                <a:sym typeface="Wingdings" panose="05000000000000000000" pitchFamily="2" charset="2"/>
              </a:rPr>
              <a:t>下埃及</a:t>
            </a:r>
            <a:r>
              <a:rPr lang="en-US" altLang="zh-TW">
                <a:solidFill>
                  <a:schemeClr val="bg2"/>
                </a:solidFill>
                <a:latin typeface="+mj-ea"/>
                <a:ea typeface="+mj-ea"/>
                <a:sym typeface="Wingdings" panose="05000000000000000000" pitchFamily="2" charset="2"/>
              </a:rPr>
              <a:t></a:t>
            </a:r>
            <a:r>
              <a:rPr lang="zh-TW" altLang="en-US">
                <a:latin typeface="+mj-ea"/>
                <a:ea typeface="+mj-ea"/>
                <a:sym typeface="Wingdings" panose="05000000000000000000" pitchFamily="2" charset="2"/>
              </a:rPr>
              <a:t>繁衍</a:t>
            </a:r>
          </a:p>
          <a:p>
            <a:pPr>
              <a:spcAft>
                <a:spcPct val="40000"/>
              </a:spcAft>
            </a:pPr>
            <a:r>
              <a:rPr lang="zh-TW" altLang="en-US">
                <a:latin typeface="+mj-ea"/>
                <a:ea typeface="+mj-ea"/>
                <a:sym typeface="Wingdings" panose="05000000000000000000" pitchFamily="2" charset="2"/>
              </a:rPr>
              <a:t>初代教會</a:t>
            </a:r>
            <a:r>
              <a:rPr lang="en-US" altLang="zh-TW">
                <a:solidFill>
                  <a:schemeClr val="bg2"/>
                </a:solidFill>
                <a:latin typeface="+mj-ea"/>
                <a:ea typeface="+mj-ea"/>
                <a:sym typeface="Wingdings" panose="05000000000000000000" pitchFamily="2" charset="2"/>
              </a:rPr>
              <a:t></a:t>
            </a:r>
            <a:r>
              <a:rPr lang="zh-TW" altLang="en-US">
                <a:latin typeface="+mj-ea"/>
                <a:ea typeface="+mj-ea"/>
                <a:sym typeface="Wingdings" panose="05000000000000000000" pitchFamily="2" charset="2"/>
              </a:rPr>
              <a:t>大逼迫</a:t>
            </a:r>
            <a:r>
              <a:rPr lang="en-US" altLang="zh-TW">
                <a:solidFill>
                  <a:schemeClr val="bg2"/>
                </a:solidFill>
                <a:latin typeface="+mj-ea"/>
                <a:ea typeface="+mj-ea"/>
                <a:sym typeface="Wingdings" panose="05000000000000000000" pitchFamily="2" charset="2"/>
              </a:rPr>
              <a:t></a:t>
            </a:r>
            <a:r>
              <a:rPr lang="zh-TW" altLang="en-US">
                <a:latin typeface="+mj-ea"/>
                <a:ea typeface="+mj-ea"/>
                <a:sym typeface="Wingdings" panose="05000000000000000000" pitchFamily="2" charset="2"/>
              </a:rPr>
              <a:t>四散傳道</a:t>
            </a:r>
            <a:r>
              <a:rPr lang="en-US" altLang="zh-TW">
                <a:solidFill>
                  <a:schemeClr val="bg2"/>
                </a:solidFill>
                <a:latin typeface="+mj-ea"/>
                <a:ea typeface="+mj-ea"/>
                <a:sym typeface="Wingdings" panose="05000000000000000000" pitchFamily="2" charset="2"/>
              </a:rPr>
              <a:t></a:t>
            </a:r>
            <a:r>
              <a:rPr lang="zh-TW" altLang="en-US">
                <a:latin typeface="+mj-ea"/>
                <a:ea typeface="+mj-ea"/>
                <a:sym typeface="Wingdings" panose="05000000000000000000" pitchFamily="2" charset="2"/>
              </a:rPr>
              <a:t>繁增</a:t>
            </a:r>
            <a:endParaRPr lang="zh-TW" altLang="en-US">
              <a:latin typeface="+mj-ea"/>
              <a:ea typeface="+mj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43171" y="27254"/>
            <a:ext cx="1873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200" dirty="0" smtClean="0"/>
              <a:t>聖經簡報站 </a:t>
            </a:r>
            <a:r>
              <a:rPr lang="en-US" altLang="zh-TW" sz="1200" dirty="0" err="1" smtClean="0"/>
              <a:t>BiblePoint.Net</a:t>
            </a:r>
            <a:endParaRPr lang="en-US" sz="1200" dirty="0"/>
          </a:p>
        </p:txBody>
      </p:sp>
      <p:sp>
        <p:nvSpPr>
          <p:cNvPr id="2" name="Rectangle 1"/>
          <p:cNvSpPr/>
          <p:nvPr/>
        </p:nvSpPr>
        <p:spPr>
          <a:xfrm>
            <a:off x="76200" y="834450"/>
            <a:ext cx="1620957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先祖時期</a:t>
            </a:r>
            <a:endParaRPr lang="en-US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33600" y="5975585"/>
            <a:ext cx="4572000" cy="830997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r>
              <a:rPr lang="en-US" altLang="zh-TW" sz="24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9 </a:t>
            </a:r>
            <a:r>
              <a:rPr lang="zh-TW" altLang="en-US" sz="2400" dirty="0">
                <a:solidFill>
                  <a:srgbClr val="000000"/>
                </a:solidFill>
                <a:latin typeface="Helvetica Neue"/>
              </a:rPr>
              <a:t>先 祖 嫉 妒 約 瑟 ， 把 他 賣 到 埃 及 去 ； 神 卻 與 他 同 在 ，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03570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1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animBg="1"/>
      <p:bldP spid="10244" grpId="0" animBg="1"/>
      <p:bldP spid="10245" grpId="0" animBg="1"/>
      <p:bldP spid="10246" grpId="0" animBg="1"/>
      <p:bldP spid="10247" grpId="0" animBg="1"/>
      <p:bldP spid="10248" grpId="0" animBg="1"/>
      <p:bldP spid="10249" grpId="0" animBg="1"/>
      <p:bldP spid="10250" grpId="0" animBg="1"/>
      <p:bldP spid="10251" grpId="0" animBg="1"/>
      <p:bldP spid="10252" grpId="0" animBg="1"/>
      <p:bldP spid="10253" grpId="0" animBg="1"/>
      <p:bldP spid="10254" grpId="0" animBg="1"/>
      <p:bldP spid="10255" grpId="0" animBg="1"/>
      <p:bldP spid="10256" grpId="0" animBg="1"/>
      <p:bldP spid="10259" grpId="0" animBg="1"/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map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" t="275" r="348" b="516"/>
          <a:stretch>
            <a:fillRect/>
          </a:stretch>
        </p:blipFill>
        <p:spPr bwMode="auto">
          <a:xfrm>
            <a:off x="34925" y="719138"/>
            <a:ext cx="9074150" cy="613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3" name="Oval 3"/>
          <p:cNvSpPr>
            <a:spLocks noChangeArrowheads="1"/>
          </p:cNvSpPr>
          <p:nvPr/>
        </p:nvSpPr>
        <p:spPr bwMode="auto">
          <a:xfrm>
            <a:off x="1995488" y="3848100"/>
            <a:ext cx="614362" cy="1209675"/>
          </a:xfrm>
          <a:prstGeom prst="ellipse">
            <a:avLst/>
          </a:prstGeom>
          <a:solidFill>
            <a:srgbClr val="FF9900">
              <a:alpha val="39999"/>
            </a:srgbClr>
          </a:solidFill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altLang="en-US" sz="1600">
              <a:solidFill>
                <a:srgbClr val="FF5050"/>
              </a:solidFill>
              <a:latin typeface="+mj-ea"/>
              <a:ea typeface="+mj-ea"/>
            </a:endParaRP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1096963" y="3930650"/>
            <a:ext cx="692150" cy="396875"/>
          </a:xfrm>
          <a:prstGeom prst="rect">
            <a:avLst/>
          </a:prstGeom>
          <a:solidFill>
            <a:srgbClr val="CC0000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2000">
                <a:solidFill>
                  <a:schemeClr val="bg1"/>
                </a:solidFill>
                <a:latin typeface="+mj-ea"/>
                <a:ea typeface="+mj-ea"/>
              </a:rPr>
              <a:t>迦南</a:t>
            </a:r>
          </a:p>
        </p:txBody>
      </p:sp>
      <p:sp>
        <p:nvSpPr>
          <p:cNvPr id="15365" name="Freeform 5"/>
          <p:cNvSpPr>
            <a:spLocks/>
          </p:cNvSpPr>
          <p:nvPr/>
        </p:nvSpPr>
        <p:spPr bwMode="auto">
          <a:xfrm>
            <a:off x="712788" y="4787900"/>
            <a:ext cx="989012" cy="1244600"/>
          </a:xfrm>
          <a:custGeom>
            <a:avLst/>
            <a:gdLst>
              <a:gd name="T0" fmla="*/ 0 w 605"/>
              <a:gd name="T1" fmla="*/ 42 h 784"/>
              <a:gd name="T2" fmla="*/ 332 w 605"/>
              <a:gd name="T3" fmla="*/ 52 h 784"/>
              <a:gd name="T4" fmla="*/ 371 w 605"/>
              <a:gd name="T5" fmla="*/ 355 h 784"/>
              <a:gd name="T6" fmla="*/ 449 w 605"/>
              <a:gd name="T7" fmla="*/ 560 h 784"/>
              <a:gd name="T8" fmla="*/ 605 w 605"/>
              <a:gd name="T9" fmla="*/ 784 h 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5" h="784">
                <a:moveTo>
                  <a:pt x="0" y="42"/>
                </a:moveTo>
                <a:cubicBezTo>
                  <a:pt x="135" y="21"/>
                  <a:pt x="270" y="0"/>
                  <a:pt x="332" y="52"/>
                </a:cubicBezTo>
                <a:cubicBezTo>
                  <a:pt x="394" y="104"/>
                  <a:pt x="352" y="270"/>
                  <a:pt x="371" y="355"/>
                </a:cubicBezTo>
                <a:cubicBezTo>
                  <a:pt x="390" y="440"/>
                  <a:pt x="410" y="488"/>
                  <a:pt x="449" y="560"/>
                </a:cubicBezTo>
                <a:cubicBezTo>
                  <a:pt x="488" y="632"/>
                  <a:pt x="579" y="750"/>
                  <a:pt x="605" y="784"/>
                </a:cubicBezTo>
              </a:path>
            </a:pathLst>
          </a:custGeom>
          <a:noFill/>
          <a:ln w="38100" cmpd="sng">
            <a:solidFill>
              <a:schemeClr val="accent2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j-ea"/>
              <a:ea typeface="+mj-ea"/>
            </a:endParaRPr>
          </a:p>
        </p:txBody>
      </p:sp>
      <p:sp>
        <p:nvSpPr>
          <p:cNvPr id="15369" name="AutoShape 9"/>
          <p:cNvSpPr>
            <a:spLocks noChangeArrowheads="1"/>
          </p:cNvSpPr>
          <p:nvPr/>
        </p:nvSpPr>
        <p:spPr bwMode="auto">
          <a:xfrm>
            <a:off x="2122488" y="5816600"/>
            <a:ext cx="2247900" cy="461963"/>
          </a:xfrm>
          <a:prstGeom prst="wedgeRectCallout">
            <a:avLst>
              <a:gd name="adj1" fmla="val -67093"/>
              <a:gd name="adj2" fmla="val -2579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ctr"/>
            <a:r>
              <a:rPr kumimoji="1" lang="zh-TW" altLang="en-US" sz="2000">
                <a:latin typeface="+mj-ea"/>
                <a:ea typeface="+mj-ea"/>
              </a:rPr>
              <a:t>頒佈律法（舊約）</a:t>
            </a:r>
          </a:p>
        </p:txBody>
      </p:sp>
      <p:pic>
        <p:nvPicPr>
          <p:cNvPr id="15370" name="Picture 10" descr="Mos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0988" y="990600"/>
            <a:ext cx="2384425" cy="3117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138113" y="4283075"/>
            <a:ext cx="692150" cy="396875"/>
          </a:xfrm>
          <a:prstGeom prst="rect">
            <a:avLst/>
          </a:prstGeom>
          <a:solidFill>
            <a:srgbClr val="CC0000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2000">
                <a:solidFill>
                  <a:schemeClr val="bg1"/>
                </a:solidFill>
                <a:latin typeface="+mj-ea"/>
                <a:ea typeface="+mj-ea"/>
              </a:rPr>
              <a:t>埃及</a:t>
            </a:r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5410200" y="990600"/>
            <a:ext cx="2590800" cy="3124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spcAft>
                <a:spcPct val="20000"/>
              </a:spcAft>
            </a:pPr>
            <a:r>
              <a:rPr lang="zh-TW" altLang="en-US">
                <a:solidFill>
                  <a:schemeClr val="accent2"/>
                </a:solidFill>
                <a:latin typeface="+mj-ea"/>
                <a:ea typeface="+mj-ea"/>
              </a:rPr>
              <a:t>摩西：「神要從你們弟</a:t>
            </a:r>
          </a:p>
          <a:p>
            <a:pPr>
              <a:spcAft>
                <a:spcPct val="20000"/>
              </a:spcAft>
            </a:pPr>
            <a:r>
              <a:rPr lang="zh-TW" altLang="en-US">
                <a:solidFill>
                  <a:schemeClr val="accent2"/>
                </a:solidFill>
                <a:latin typeface="+mj-ea"/>
                <a:ea typeface="+mj-ea"/>
              </a:rPr>
              <a:t>兄中間，給你們興起一</a:t>
            </a:r>
          </a:p>
          <a:p>
            <a:pPr>
              <a:spcAft>
                <a:spcPct val="60000"/>
              </a:spcAft>
            </a:pPr>
            <a:r>
              <a:rPr lang="zh-TW" altLang="en-US">
                <a:solidFill>
                  <a:schemeClr val="accent2"/>
                </a:solidFill>
                <a:latin typeface="+mj-ea"/>
                <a:ea typeface="+mj-ea"/>
              </a:rPr>
              <a:t>位先知像我。」</a:t>
            </a:r>
          </a:p>
          <a:p>
            <a:pPr>
              <a:spcAft>
                <a:spcPct val="60000"/>
              </a:spcAft>
            </a:pPr>
            <a:r>
              <a:rPr lang="zh-TW" altLang="en-US">
                <a:latin typeface="+mj-ea"/>
                <a:ea typeface="+mj-ea"/>
              </a:rPr>
              <a:t>摩西與基督的共同點：</a:t>
            </a:r>
          </a:p>
          <a:p>
            <a:pPr>
              <a:spcAft>
                <a:spcPct val="40000"/>
              </a:spcAft>
              <a:buFontTx/>
              <a:buBlip>
                <a:blip r:embed="rId5"/>
              </a:buBlip>
            </a:pPr>
            <a:r>
              <a:rPr lang="zh-TW" altLang="en-US">
                <a:latin typeface="+mj-ea"/>
                <a:ea typeface="+mj-ea"/>
              </a:rPr>
              <a:t> 都先被自己同胞棄絕</a:t>
            </a:r>
          </a:p>
          <a:p>
            <a:pPr>
              <a:spcAft>
                <a:spcPct val="40000"/>
              </a:spcAft>
              <a:buFontTx/>
              <a:buBlip>
                <a:blip r:embed="rId5"/>
              </a:buBlip>
            </a:pPr>
            <a:r>
              <a:rPr lang="zh-TW" altLang="en-US">
                <a:latin typeface="+mj-ea"/>
                <a:ea typeface="+mj-ea"/>
              </a:rPr>
              <a:t> 被神差派救贖神子民</a:t>
            </a:r>
          </a:p>
          <a:p>
            <a:pPr>
              <a:spcAft>
                <a:spcPct val="40000"/>
              </a:spcAft>
              <a:buFontTx/>
              <a:buBlip>
                <a:blip r:embed="rId5"/>
              </a:buBlip>
            </a:pPr>
            <a:r>
              <a:rPr lang="zh-TW" altLang="en-US">
                <a:latin typeface="+mj-ea"/>
                <a:ea typeface="+mj-ea"/>
              </a:rPr>
              <a:t> 以色列人卻不聽從他</a:t>
            </a:r>
          </a:p>
        </p:txBody>
      </p:sp>
      <p:sp>
        <p:nvSpPr>
          <p:cNvPr id="15375" name="Text Box 15"/>
          <p:cNvSpPr txBox="1">
            <a:spLocks noChangeArrowheads="1"/>
          </p:cNvSpPr>
          <p:nvPr/>
        </p:nvSpPr>
        <p:spPr bwMode="auto">
          <a:xfrm>
            <a:off x="76200" y="152400"/>
            <a:ext cx="7499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 dirty="0">
                <a:solidFill>
                  <a:srgbClr val="FF0000"/>
                </a:solidFill>
                <a:ea typeface="SimHei" panose="02010609060101010101" pitchFamily="49" charset="-122"/>
              </a:rPr>
              <a:t>司提反被控謗讟摩西和糟踐聖所，申辯時講述舊約歷史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43171" y="27254"/>
            <a:ext cx="1873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200" dirty="0" smtClean="0"/>
              <a:t>聖經簡報站 </a:t>
            </a:r>
            <a:r>
              <a:rPr lang="en-US" altLang="zh-TW" sz="1200" dirty="0" err="1" smtClean="0"/>
              <a:t>BiblePoint.Net</a:t>
            </a:r>
            <a:endParaRPr lang="en-US" sz="1200" dirty="0"/>
          </a:p>
        </p:txBody>
      </p:sp>
      <p:sp>
        <p:nvSpPr>
          <p:cNvPr id="13" name="Rectangle 12"/>
          <p:cNvSpPr/>
          <p:nvPr/>
        </p:nvSpPr>
        <p:spPr>
          <a:xfrm>
            <a:off x="109631" y="815400"/>
            <a:ext cx="1620957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zh-TW" altLang="en-US" sz="2800" b="1" dirty="0" smtClean="0"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摩西時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期</a:t>
            </a:r>
            <a:endParaRPr lang="en-US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109524" y="5534561"/>
            <a:ext cx="5034476" cy="132343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altLang="zh-TW" sz="20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25 </a:t>
            </a:r>
            <a:r>
              <a:rPr lang="zh-TW" altLang="en-US" sz="2000" dirty="0">
                <a:solidFill>
                  <a:srgbClr val="000000"/>
                </a:solidFill>
                <a:latin typeface="Helvetica Neue"/>
              </a:rPr>
              <a:t>他 以 為 弟 兄 必 明 白 神 是 藉 他 的 手 搭 救 他 們 ； 他 們 卻 不 明 白 </a:t>
            </a:r>
            <a:r>
              <a:rPr lang="zh-TW" altLang="en-US" sz="2000" dirty="0" smtClean="0">
                <a:solidFill>
                  <a:srgbClr val="000000"/>
                </a:solidFill>
                <a:latin typeface="Helvetica Neue"/>
              </a:rPr>
              <a:t>。</a:t>
            </a:r>
            <a:endParaRPr lang="en-US" altLang="zh-TW" sz="2000" dirty="0" smtClean="0">
              <a:solidFill>
                <a:srgbClr val="000000"/>
              </a:solidFill>
              <a:latin typeface="Helvetica Neue"/>
            </a:endParaRPr>
          </a:p>
          <a:p>
            <a:r>
              <a:rPr lang="en-US" altLang="zh-TW" sz="2000" b="1" baseline="30000" dirty="0"/>
              <a:t>41 </a:t>
            </a:r>
            <a:r>
              <a:rPr lang="zh-TW" altLang="en-US" sz="2000" dirty="0"/>
              <a:t>那 時 ， 他 們 造 了 一 個 牛 犢 ， 又 拿 祭 物 獻 給 那 像 ， 歡 喜 自 己 手 中 的 工 作 。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65568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 animBg="1"/>
      <p:bldP spid="15369" grpId="0" animBg="1"/>
      <p:bldP spid="15373" grpId="0" animBg="1"/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map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" t="275" r="348" b="516"/>
          <a:stretch>
            <a:fillRect/>
          </a:stretch>
        </p:blipFill>
        <p:spPr bwMode="auto">
          <a:xfrm>
            <a:off x="34925" y="719138"/>
            <a:ext cx="9074150" cy="613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9" name="Oval 3"/>
          <p:cNvSpPr>
            <a:spLocks noChangeArrowheads="1"/>
          </p:cNvSpPr>
          <p:nvPr/>
        </p:nvSpPr>
        <p:spPr bwMode="auto">
          <a:xfrm>
            <a:off x="1995488" y="3848100"/>
            <a:ext cx="614362" cy="1209675"/>
          </a:xfrm>
          <a:prstGeom prst="ellipse">
            <a:avLst/>
          </a:prstGeom>
          <a:solidFill>
            <a:srgbClr val="FF9900">
              <a:alpha val="39999"/>
            </a:srgbClr>
          </a:solidFill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altLang="en-US" sz="1600">
              <a:solidFill>
                <a:srgbClr val="FF5050"/>
              </a:solidFill>
              <a:latin typeface="+mj-ea"/>
              <a:ea typeface="+mj-ea"/>
            </a:endParaRP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096963" y="3930650"/>
            <a:ext cx="692150" cy="396875"/>
          </a:xfrm>
          <a:prstGeom prst="rect">
            <a:avLst/>
          </a:prstGeom>
          <a:solidFill>
            <a:srgbClr val="CC0000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2000">
                <a:solidFill>
                  <a:schemeClr val="bg1"/>
                </a:solidFill>
                <a:latin typeface="+mj-ea"/>
                <a:ea typeface="+mj-ea"/>
              </a:rPr>
              <a:t>迦南</a:t>
            </a:r>
          </a:p>
        </p:txBody>
      </p:sp>
      <p:sp>
        <p:nvSpPr>
          <p:cNvPr id="19461" name="Freeform 5"/>
          <p:cNvSpPr>
            <a:spLocks/>
          </p:cNvSpPr>
          <p:nvPr/>
        </p:nvSpPr>
        <p:spPr bwMode="auto">
          <a:xfrm>
            <a:off x="712788" y="4787900"/>
            <a:ext cx="989012" cy="1244600"/>
          </a:xfrm>
          <a:custGeom>
            <a:avLst/>
            <a:gdLst>
              <a:gd name="T0" fmla="*/ 0 w 605"/>
              <a:gd name="T1" fmla="*/ 42 h 784"/>
              <a:gd name="T2" fmla="*/ 332 w 605"/>
              <a:gd name="T3" fmla="*/ 52 h 784"/>
              <a:gd name="T4" fmla="*/ 371 w 605"/>
              <a:gd name="T5" fmla="*/ 355 h 784"/>
              <a:gd name="T6" fmla="*/ 449 w 605"/>
              <a:gd name="T7" fmla="*/ 560 h 784"/>
              <a:gd name="T8" fmla="*/ 605 w 605"/>
              <a:gd name="T9" fmla="*/ 784 h 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5" h="784">
                <a:moveTo>
                  <a:pt x="0" y="42"/>
                </a:moveTo>
                <a:cubicBezTo>
                  <a:pt x="135" y="21"/>
                  <a:pt x="270" y="0"/>
                  <a:pt x="332" y="52"/>
                </a:cubicBezTo>
                <a:cubicBezTo>
                  <a:pt x="394" y="104"/>
                  <a:pt x="352" y="270"/>
                  <a:pt x="371" y="355"/>
                </a:cubicBezTo>
                <a:cubicBezTo>
                  <a:pt x="390" y="440"/>
                  <a:pt x="410" y="488"/>
                  <a:pt x="449" y="560"/>
                </a:cubicBezTo>
                <a:cubicBezTo>
                  <a:pt x="488" y="632"/>
                  <a:pt x="579" y="750"/>
                  <a:pt x="605" y="784"/>
                </a:cubicBezTo>
              </a:path>
            </a:pathLst>
          </a:custGeom>
          <a:noFill/>
          <a:ln w="38100" cmpd="sng">
            <a:solidFill>
              <a:schemeClr val="accent2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j-ea"/>
              <a:ea typeface="+mj-ea"/>
            </a:endParaRPr>
          </a:p>
        </p:txBody>
      </p:sp>
      <p:sp>
        <p:nvSpPr>
          <p:cNvPr id="19462" name="Freeform 6"/>
          <p:cNvSpPr>
            <a:spLocks/>
          </p:cNvSpPr>
          <p:nvPr/>
        </p:nvSpPr>
        <p:spPr bwMode="auto">
          <a:xfrm>
            <a:off x="1739900" y="5022850"/>
            <a:ext cx="381000" cy="995363"/>
          </a:xfrm>
          <a:custGeom>
            <a:avLst/>
            <a:gdLst>
              <a:gd name="T0" fmla="*/ 0 w 240"/>
              <a:gd name="T1" fmla="*/ 627 h 627"/>
              <a:gd name="T2" fmla="*/ 126 w 240"/>
              <a:gd name="T3" fmla="*/ 433 h 627"/>
              <a:gd name="T4" fmla="*/ 225 w 240"/>
              <a:gd name="T5" fmla="*/ 288 h 627"/>
              <a:gd name="T6" fmla="*/ 217 w 240"/>
              <a:gd name="T7" fmla="*/ 48 h 627"/>
              <a:gd name="T8" fmla="*/ 97 w 240"/>
              <a:gd name="T9" fmla="*/ 0 h 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0" h="627">
                <a:moveTo>
                  <a:pt x="0" y="627"/>
                </a:moveTo>
                <a:cubicBezTo>
                  <a:pt x="44" y="558"/>
                  <a:pt x="88" y="489"/>
                  <a:pt x="126" y="433"/>
                </a:cubicBezTo>
                <a:cubicBezTo>
                  <a:pt x="164" y="376"/>
                  <a:pt x="210" y="352"/>
                  <a:pt x="225" y="288"/>
                </a:cubicBezTo>
                <a:cubicBezTo>
                  <a:pt x="240" y="224"/>
                  <a:pt x="238" y="96"/>
                  <a:pt x="217" y="48"/>
                </a:cubicBezTo>
                <a:cubicBezTo>
                  <a:pt x="196" y="0"/>
                  <a:pt x="122" y="10"/>
                  <a:pt x="97" y="0"/>
                </a:cubicBezTo>
              </a:path>
            </a:pathLst>
          </a:custGeom>
          <a:noFill/>
          <a:ln w="38100" cmpd="sng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j-ea"/>
              <a:ea typeface="+mj-ea"/>
            </a:endParaRPr>
          </a:p>
        </p:txBody>
      </p:sp>
      <p:sp>
        <p:nvSpPr>
          <p:cNvPr id="19463" name="Freeform 7"/>
          <p:cNvSpPr>
            <a:spLocks/>
          </p:cNvSpPr>
          <p:nvPr/>
        </p:nvSpPr>
        <p:spPr bwMode="auto">
          <a:xfrm>
            <a:off x="1679575" y="5022850"/>
            <a:ext cx="320675" cy="458788"/>
          </a:xfrm>
          <a:custGeom>
            <a:avLst/>
            <a:gdLst>
              <a:gd name="T0" fmla="*/ 143 w 202"/>
              <a:gd name="T1" fmla="*/ 2 h 289"/>
              <a:gd name="T2" fmla="*/ 29 w 202"/>
              <a:gd name="T3" fmla="*/ 29 h 289"/>
              <a:gd name="T4" fmla="*/ 10 w 202"/>
              <a:gd name="T5" fmla="*/ 178 h 289"/>
              <a:gd name="T6" fmla="*/ 92 w 202"/>
              <a:gd name="T7" fmla="*/ 272 h 289"/>
              <a:gd name="T8" fmla="*/ 202 w 202"/>
              <a:gd name="T9" fmla="*/ 281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2" h="289">
                <a:moveTo>
                  <a:pt x="143" y="2"/>
                </a:moveTo>
                <a:cubicBezTo>
                  <a:pt x="124" y="6"/>
                  <a:pt x="51" y="0"/>
                  <a:pt x="29" y="29"/>
                </a:cubicBezTo>
                <a:cubicBezTo>
                  <a:pt x="7" y="58"/>
                  <a:pt x="0" y="138"/>
                  <a:pt x="10" y="178"/>
                </a:cubicBezTo>
                <a:cubicBezTo>
                  <a:pt x="20" y="218"/>
                  <a:pt x="60" y="255"/>
                  <a:pt x="92" y="272"/>
                </a:cubicBezTo>
                <a:cubicBezTo>
                  <a:pt x="124" y="289"/>
                  <a:pt x="179" y="279"/>
                  <a:pt x="202" y="281"/>
                </a:cubicBezTo>
              </a:path>
            </a:pathLst>
          </a:custGeom>
          <a:noFill/>
          <a:ln w="38100" cmpd="sng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j-ea"/>
              <a:ea typeface="+mj-ea"/>
            </a:endParaRPr>
          </a:p>
        </p:txBody>
      </p:sp>
      <p:sp>
        <p:nvSpPr>
          <p:cNvPr id="19464" name="Freeform 8"/>
          <p:cNvSpPr>
            <a:spLocks/>
          </p:cNvSpPr>
          <p:nvPr/>
        </p:nvSpPr>
        <p:spPr bwMode="auto">
          <a:xfrm>
            <a:off x="1997075" y="4281488"/>
            <a:ext cx="552450" cy="1187450"/>
          </a:xfrm>
          <a:custGeom>
            <a:avLst/>
            <a:gdLst>
              <a:gd name="T0" fmla="*/ 0 w 348"/>
              <a:gd name="T1" fmla="*/ 748 h 748"/>
              <a:gd name="T2" fmla="*/ 112 w 348"/>
              <a:gd name="T3" fmla="*/ 703 h 748"/>
              <a:gd name="T4" fmla="*/ 187 w 348"/>
              <a:gd name="T5" fmla="*/ 611 h 748"/>
              <a:gd name="T6" fmla="*/ 197 w 348"/>
              <a:gd name="T7" fmla="*/ 417 h 748"/>
              <a:gd name="T8" fmla="*/ 324 w 348"/>
              <a:gd name="T9" fmla="*/ 252 h 748"/>
              <a:gd name="T10" fmla="*/ 324 w 348"/>
              <a:gd name="T11" fmla="*/ 39 h 748"/>
              <a:gd name="T12" fmla="*/ 177 w 348"/>
              <a:gd name="T13" fmla="*/ 20 h 7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8" h="748">
                <a:moveTo>
                  <a:pt x="0" y="748"/>
                </a:moveTo>
                <a:cubicBezTo>
                  <a:pt x="19" y="741"/>
                  <a:pt x="81" y="726"/>
                  <a:pt x="112" y="703"/>
                </a:cubicBezTo>
                <a:cubicBezTo>
                  <a:pt x="143" y="680"/>
                  <a:pt x="173" y="659"/>
                  <a:pt x="187" y="611"/>
                </a:cubicBezTo>
                <a:cubicBezTo>
                  <a:pt x="201" y="563"/>
                  <a:pt x="174" y="477"/>
                  <a:pt x="197" y="417"/>
                </a:cubicBezTo>
                <a:cubicBezTo>
                  <a:pt x="220" y="358"/>
                  <a:pt x="303" y="315"/>
                  <a:pt x="324" y="252"/>
                </a:cubicBezTo>
                <a:cubicBezTo>
                  <a:pt x="345" y="190"/>
                  <a:pt x="348" y="77"/>
                  <a:pt x="324" y="39"/>
                </a:cubicBezTo>
                <a:cubicBezTo>
                  <a:pt x="300" y="0"/>
                  <a:pt x="198" y="23"/>
                  <a:pt x="177" y="20"/>
                </a:cubicBezTo>
              </a:path>
            </a:pathLst>
          </a:custGeom>
          <a:noFill/>
          <a:ln w="38100" cmpd="sng">
            <a:solidFill>
              <a:schemeClr val="accent2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j-ea"/>
              <a:ea typeface="+mj-ea"/>
            </a:endParaRPr>
          </a:p>
        </p:txBody>
      </p:sp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138113" y="4283075"/>
            <a:ext cx="692150" cy="396875"/>
          </a:xfrm>
          <a:prstGeom prst="rect">
            <a:avLst/>
          </a:prstGeom>
          <a:solidFill>
            <a:srgbClr val="CC0000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2000">
                <a:solidFill>
                  <a:schemeClr val="bg1"/>
                </a:solidFill>
                <a:latin typeface="+mj-ea"/>
                <a:ea typeface="+mj-ea"/>
              </a:rPr>
              <a:t>埃及</a:t>
            </a:r>
          </a:p>
        </p:txBody>
      </p:sp>
      <p:sp>
        <p:nvSpPr>
          <p:cNvPr id="19469" name="Rectangle 13"/>
          <p:cNvSpPr>
            <a:spLocks noChangeArrowheads="1"/>
          </p:cNvSpPr>
          <p:nvPr/>
        </p:nvSpPr>
        <p:spPr bwMode="auto">
          <a:xfrm>
            <a:off x="4661548" y="4221164"/>
            <a:ext cx="4431366" cy="21875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spcAft>
                <a:spcPct val="20000"/>
              </a:spcAft>
            </a:pPr>
            <a:r>
              <a:rPr lang="zh-TW" altLang="en-US" sz="2000" dirty="0">
                <a:latin typeface="+mj-ea"/>
                <a:ea typeface="+mj-ea"/>
              </a:rPr>
              <a:t>其實，至高者並不住人手所造的，</a:t>
            </a:r>
          </a:p>
          <a:p>
            <a:pPr>
              <a:spcAft>
                <a:spcPct val="20000"/>
              </a:spcAft>
            </a:pPr>
            <a:r>
              <a:rPr lang="zh-TW" altLang="en-US" sz="2000" dirty="0">
                <a:latin typeface="+mj-ea"/>
                <a:ea typeface="+mj-ea"/>
              </a:rPr>
              <a:t>就如先知所言：</a:t>
            </a:r>
          </a:p>
          <a:p>
            <a:pPr>
              <a:spcAft>
                <a:spcPct val="20000"/>
              </a:spcAft>
            </a:pPr>
            <a:r>
              <a:rPr lang="zh-TW" altLang="en-US" sz="2000" dirty="0">
                <a:latin typeface="+mj-ea"/>
                <a:ea typeface="+mj-ea"/>
              </a:rPr>
              <a:t>「主說：天是我的座位，地是我的腳凳；</a:t>
            </a:r>
          </a:p>
          <a:p>
            <a:pPr>
              <a:spcAft>
                <a:spcPct val="20000"/>
              </a:spcAft>
            </a:pPr>
            <a:r>
              <a:rPr lang="zh-TW" altLang="en-US" sz="2000" dirty="0">
                <a:latin typeface="+mj-ea"/>
                <a:ea typeface="+mj-ea"/>
              </a:rPr>
              <a:t>你們要為我造何等的殿宇？</a:t>
            </a:r>
          </a:p>
          <a:p>
            <a:pPr>
              <a:spcAft>
                <a:spcPct val="20000"/>
              </a:spcAft>
            </a:pPr>
            <a:r>
              <a:rPr lang="zh-TW" altLang="en-US" sz="2000" dirty="0">
                <a:latin typeface="+mj-ea"/>
                <a:ea typeface="+mj-ea"/>
              </a:rPr>
              <a:t>那裏是我安息的地方呢？</a:t>
            </a:r>
          </a:p>
          <a:p>
            <a:pPr>
              <a:spcAft>
                <a:spcPct val="20000"/>
              </a:spcAft>
            </a:pPr>
            <a:r>
              <a:rPr lang="zh-TW" altLang="en-US" sz="2000" dirty="0">
                <a:latin typeface="+mj-ea"/>
                <a:ea typeface="+mj-ea"/>
              </a:rPr>
              <a:t>這一切不都是我手所造嗎？」</a:t>
            </a:r>
          </a:p>
        </p:txBody>
      </p:sp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76200" y="152400"/>
            <a:ext cx="7499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 dirty="0">
                <a:solidFill>
                  <a:srgbClr val="FF0000"/>
                </a:solidFill>
                <a:ea typeface="SimHei" panose="02010609060101010101" pitchFamily="49" charset="-122"/>
              </a:rPr>
              <a:t>司提反被控謗讟摩西和糟踐聖所，申辯時講述舊約歷史</a:t>
            </a:r>
          </a:p>
        </p:txBody>
      </p:sp>
      <p:pic>
        <p:nvPicPr>
          <p:cNvPr id="19471" name="Picture 15" descr="temple_1_dedication_galler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226" y="708026"/>
            <a:ext cx="4378325" cy="29511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72" name="Rectangle 16"/>
          <p:cNvSpPr>
            <a:spLocks noChangeArrowheads="1"/>
          </p:cNvSpPr>
          <p:nvPr/>
        </p:nvSpPr>
        <p:spPr bwMode="auto">
          <a:xfrm>
            <a:off x="4730464" y="3660776"/>
            <a:ext cx="4387850" cy="37782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zh-TW" altLang="en-US" sz="1600" dirty="0">
                <a:solidFill>
                  <a:schemeClr val="bg1"/>
                </a:solidFill>
                <a:latin typeface="+mj-ea"/>
                <a:ea typeface="+mj-ea"/>
              </a:rPr>
              <a:t>所羅門獻殿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43171" y="27254"/>
            <a:ext cx="1873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200" dirty="0" smtClean="0"/>
              <a:t>聖經簡報站 </a:t>
            </a:r>
            <a:r>
              <a:rPr lang="en-US" altLang="zh-TW" sz="1200" dirty="0" err="1" smtClean="0"/>
              <a:t>BiblePoint.Net</a:t>
            </a:r>
            <a:endParaRPr lang="en-US" sz="1200" dirty="0"/>
          </a:p>
        </p:txBody>
      </p:sp>
      <p:sp>
        <p:nvSpPr>
          <p:cNvPr id="15" name="Rectangle 14"/>
          <p:cNvSpPr/>
          <p:nvPr/>
        </p:nvSpPr>
        <p:spPr>
          <a:xfrm>
            <a:off x="109631" y="815400"/>
            <a:ext cx="1620957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zh-TW" altLang="en-US" sz="2800" b="1" dirty="0" smtClean="0"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大衛時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期</a:t>
            </a:r>
            <a:endParaRPr lang="en-US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9548" y="1529685"/>
            <a:ext cx="4572000" cy="1569660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r>
              <a:rPr lang="en-US" altLang="zh-TW" sz="24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51 </a:t>
            </a:r>
            <a:r>
              <a:rPr lang="zh-TW" altLang="en-US" sz="2400" dirty="0">
                <a:solidFill>
                  <a:srgbClr val="000000"/>
                </a:solidFill>
                <a:latin typeface="Helvetica Neue"/>
              </a:rPr>
              <a:t>你 們 這 硬 著 頸 項 、 心 與 耳 未 受 割 禮 的 人 ， 常 時 抗 拒 聖 靈 ！ 你 們 的 祖 宗 怎 樣 ， 你 們 也 怎 樣 。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47737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2" grpId="0" animBg="1"/>
      <p:bldP spid="19463" grpId="0" animBg="1"/>
      <p:bldP spid="19464" grpId="0" animBg="1"/>
      <p:bldP spid="19469" grpId="0" animBg="1"/>
      <p:bldP spid="19472" grpId="0" animBg="1"/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76200" y="152400"/>
            <a:ext cx="7499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 dirty="0">
                <a:solidFill>
                  <a:srgbClr val="FF0000"/>
                </a:solidFill>
                <a:ea typeface="SimHei" panose="02010609060101010101" pitchFamily="49" charset="-122"/>
              </a:rPr>
              <a:t>司提反被控謗讟摩西和糟踐聖所，申辯時講述舊約歷史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42046" y="810681"/>
            <a:ext cx="1620957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zh-TW" altLang="en-US" sz="2800" b="1" dirty="0" smtClean="0"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新約時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期</a:t>
            </a:r>
            <a:endParaRPr lang="en-US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2046" y="1732926"/>
            <a:ext cx="86868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2800" b="1" baseline="30000" dirty="0" smtClean="0">
                <a:solidFill>
                  <a:srgbClr val="000000"/>
                </a:solidFill>
                <a:latin typeface="Arial" panose="020B0604020202020204" pitchFamily="34" charset="0"/>
              </a:rPr>
              <a:t>51</a:t>
            </a:r>
            <a:r>
              <a:rPr lang="en-US" altLang="zh-TW" sz="28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zh-TW" altLang="en-US" sz="2800" dirty="0">
                <a:solidFill>
                  <a:srgbClr val="000000"/>
                </a:solidFill>
                <a:latin typeface="Helvetica Neue"/>
              </a:rPr>
              <a:t>你 們 這 </a:t>
            </a:r>
            <a:r>
              <a:rPr lang="zh-TW" altLang="en-US" sz="2800" dirty="0">
                <a:solidFill>
                  <a:srgbClr val="FF0000"/>
                </a:solidFill>
                <a:latin typeface="Helvetica Neue"/>
              </a:rPr>
              <a:t>硬 著 頸 項 、 心 與 耳 未 受 割 禮 的 人 </a:t>
            </a:r>
            <a:r>
              <a:rPr lang="zh-TW" altLang="en-US" sz="2800" dirty="0">
                <a:solidFill>
                  <a:srgbClr val="000000"/>
                </a:solidFill>
                <a:latin typeface="Helvetica Neue"/>
              </a:rPr>
              <a:t>， 常 時 </a:t>
            </a:r>
            <a:r>
              <a:rPr lang="zh-TW" altLang="en-US" sz="2800" dirty="0">
                <a:solidFill>
                  <a:srgbClr val="FF0000"/>
                </a:solidFill>
                <a:latin typeface="Helvetica Neue"/>
              </a:rPr>
              <a:t>抗 拒 聖 靈 </a:t>
            </a:r>
            <a:r>
              <a:rPr lang="zh-TW" altLang="en-US" sz="2800" dirty="0">
                <a:solidFill>
                  <a:srgbClr val="000000"/>
                </a:solidFill>
                <a:latin typeface="Helvetica Neue"/>
              </a:rPr>
              <a:t>！ 你 們 的 祖 宗 怎 樣 ， 你 們 也 怎 樣 。</a:t>
            </a:r>
          </a:p>
          <a:p>
            <a:pPr>
              <a:lnSpc>
                <a:spcPct val="150000"/>
              </a:lnSpc>
            </a:pPr>
            <a:r>
              <a:rPr lang="en-US" altLang="zh-TW" sz="28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52 </a:t>
            </a:r>
            <a:r>
              <a:rPr lang="zh-TW" altLang="en-US" sz="2800" dirty="0">
                <a:solidFill>
                  <a:srgbClr val="000000"/>
                </a:solidFill>
                <a:latin typeface="Helvetica Neue"/>
              </a:rPr>
              <a:t>那 一 個 先 知 不 是 你 們 祖 宗 逼 迫 呢 ？ 他 們 也 把 預 先 傳 說 那 義 者 要 來 的 人 殺 了 ； 如 今 </a:t>
            </a:r>
            <a:r>
              <a:rPr lang="zh-TW" altLang="en-US" sz="2800" dirty="0">
                <a:solidFill>
                  <a:srgbClr val="FF0000"/>
                </a:solidFill>
                <a:latin typeface="Helvetica Neue"/>
              </a:rPr>
              <a:t>你 們 又 把 那 義 者 賣 了 ， 殺 了</a:t>
            </a:r>
            <a:r>
              <a:rPr lang="zh-TW" altLang="en-US" sz="2800" dirty="0">
                <a:solidFill>
                  <a:srgbClr val="000000"/>
                </a:solidFill>
                <a:latin typeface="Helvetica Neue"/>
              </a:rPr>
              <a:t> 。</a:t>
            </a:r>
          </a:p>
          <a:p>
            <a:pPr>
              <a:lnSpc>
                <a:spcPct val="150000"/>
              </a:lnSpc>
            </a:pPr>
            <a:r>
              <a:rPr lang="en-US" altLang="zh-TW" sz="28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53 </a:t>
            </a:r>
            <a:r>
              <a:rPr lang="zh-TW" altLang="en-US" sz="2800" dirty="0">
                <a:solidFill>
                  <a:srgbClr val="000000"/>
                </a:solidFill>
                <a:latin typeface="Helvetica Neue"/>
              </a:rPr>
              <a:t>你 們 </a:t>
            </a:r>
            <a:r>
              <a:rPr lang="zh-TW" altLang="en-US" sz="2800" dirty="0">
                <a:solidFill>
                  <a:srgbClr val="FF0000"/>
                </a:solidFill>
                <a:latin typeface="Helvetica Neue"/>
              </a:rPr>
              <a:t>受 了 天 使 所 傳 的 律 法 ， 竟 不 遵 守 </a:t>
            </a:r>
            <a:r>
              <a:rPr lang="zh-TW" altLang="en-US" sz="2800" dirty="0">
                <a:solidFill>
                  <a:srgbClr val="000000"/>
                </a:solidFill>
                <a:latin typeface="Helvetica Neue"/>
              </a:rPr>
              <a:t>。</a:t>
            </a:r>
            <a:endParaRPr lang="zh-TW" altLang="en-US" sz="2800" b="0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27013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4" name="Picture 6" descr="Steph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244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-1" y="4919008"/>
            <a:ext cx="5024437" cy="1938992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en-US" altLang="zh-TW" sz="2400" b="1" baseline="30000" dirty="0"/>
              <a:t>55 </a:t>
            </a:r>
            <a:r>
              <a:rPr lang="zh-TW" altLang="en-US" sz="2400" dirty="0"/>
              <a:t>但 司 提 反 </a:t>
            </a:r>
            <a:r>
              <a:rPr lang="zh-TW" altLang="en-US" sz="2400" dirty="0">
                <a:solidFill>
                  <a:srgbClr val="FF0000"/>
                </a:solidFill>
              </a:rPr>
              <a:t>被 聖 靈 充 滿 </a:t>
            </a:r>
            <a:r>
              <a:rPr lang="zh-TW" altLang="en-US" sz="2400" dirty="0"/>
              <a:t>， 定 睛 望 天 ， </a:t>
            </a:r>
            <a:r>
              <a:rPr lang="zh-TW" altLang="en-US" sz="2400" dirty="0">
                <a:solidFill>
                  <a:srgbClr val="FF0000"/>
                </a:solidFill>
              </a:rPr>
              <a:t>看 見 神 的 榮 耀 </a:t>
            </a:r>
            <a:r>
              <a:rPr lang="zh-TW" altLang="en-US" sz="2400" dirty="0"/>
              <a:t>， 又 </a:t>
            </a:r>
            <a:r>
              <a:rPr lang="zh-TW" altLang="en-US" sz="2400" dirty="0">
                <a:solidFill>
                  <a:srgbClr val="FF0000"/>
                </a:solidFill>
              </a:rPr>
              <a:t>看 見 耶 穌 站 在 神 的 右 邊 </a:t>
            </a:r>
            <a:r>
              <a:rPr lang="zh-TW" altLang="en-US" sz="2400" dirty="0" smtClean="0"/>
              <a:t>，</a:t>
            </a:r>
            <a:r>
              <a:rPr lang="en-US" altLang="zh-TW" sz="2400" b="1" baseline="30000" dirty="0"/>
              <a:t>56 </a:t>
            </a:r>
            <a:r>
              <a:rPr lang="zh-TW" altLang="en-US" sz="2400" dirty="0"/>
              <a:t>就 說 ： 我 看 見 天 開 了 ， 人 子 站 在 神 的 右 邊 </a:t>
            </a:r>
            <a:r>
              <a:rPr lang="zh-TW" altLang="en-US" sz="2400" dirty="0" smtClean="0"/>
              <a:t>。</a:t>
            </a:r>
            <a:endParaRPr lang="zh-TW" altLang="en-US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112247" y="312213"/>
            <a:ext cx="3977965" cy="6001643"/>
          </a:xfrm>
          <a:prstGeom prst="rect">
            <a:avLst/>
          </a:prstGeom>
          <a:solidFill>
            <a:srgbClr val="CCFFFF"/>
          </a:solidFill>
        </p:spPr>
        <p:txBody>
          <a:bodyPr wrap="square">
            <a:spAutoFit/>
          </a:bodyPr>
          <a:lstStyle/>
          <a:p>
            <a:r>
              <a:rPr lang="zh-TW" altLang="en-US" sz="2400" b="1" baseline="30000" dirty="0" smtClean="0">
                <a:solidFill>
                  <a:srgbClr val="000000"/>
                </a:solidFill>
                <a:latin typeface="Arial" panose="020B0604020202020204" pitchFamily="34" charset="0"/>
              </a:rPr>
              <a:t>徒</a:t>
            </a:r>
            <a:r>
              <a:rPr lang="en-US" altLang="zh-TW" sz="2400" b="1" baseline="30000" dirty="0" smtClean="0">
                <a:solidFill>
                  <a:srgbClr val="000000"/>
                </a:solidFill>
                <a:latin typeface="Arial" panose="020B0604020202020204" pitchFamily="34" charset="0"/>
              </a:rPr>
              <a:t>7:59</a:t>
            </a:r>
            <a:r>
              <a:rPr lang="en-US" altLang="zh-TW" sz="24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zh-TW" altLang="en-US" sz="2400" dirty="0">
                <a:solidFill>
                  <a:srgbClr val="000000"/>
                </a:solidFill>
                <a:latin typeface="Helvetica Neue"/>
              </a:rPr>
              <a:t>他 們 正 用 石 頭 打 的 時 候 ， 司 提 反 呼 籲 主 說 ： </a:t>
            </a:r>
            <a:r>
              <a:rPr lang="zh-TW" altLang="en-US" sz="2400" dirty="0">
                <a:solidFill>
                  <a:srgbClr val="FF0000"/>
                </a:solidFill>
                <a:latin typeface="Helvetica Neue"/>
              </a:rPr>
              <a:t>求 主 耶 穌 接 收 我 的 靈 魂 </a:t>
            </a:r>
            <a:r>
              <a:rPr lang="zh-TW" altLang="en-US" sz="2400" dirty="0">
                <a:solidFill>
                  <a:srgbClr val="000000"/>
                </a:solidFill>
                <a:latin typeface="Helvetica Neue"/>
              </a:rPr>
              <a:t>！</a:t>
            </a:r>
          </a:p>
          <a:p>
            <a:r>
              <a:rPr lang="en-US" altLang="zh-TW" sz="24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60 </a:t>
            </a:r>
            <a:r>
              <a:rPr lang="zh-TW" altLang="en-US" sz="2400" dirty="0">
                <a:solidFill>
                  <a:srgbClr val="000000"/>
                </a:solidFill>
                <a:latin typeface="Helvetica Neue"/>
              </a:rPr>
              <a:t>又 跪 下 大 聲 喊 著 說 ： </a:t>
            </a:r>
            <a:r>
              <a:rPr lang="zh-TW" altLang="en-US" sz="2400" dirty="0">
                <a:solidFill>
                  <a:srgbClr val="FF0000"/>
                </a:solidFill>
                <a:latin typeface="Helvetica Neue"/>
              </a:rPr>
              <a:t>主 阿</a:t>
            </a:r>
            <a:r>
              <a:rPr lang="zh-TW" altLang="en-US" sz="2400" dirty="0">
                <a:solidFill>
                  <a:srgbClr val="000000"/>
                </a:solidFill>
                <a:latin typeface="Helvetica Neue"/>
              </a:rPr>
              <a:t> ， </a:t>
            </a:r>
            <a:r>
              <a:rPr lang="zh-TW" altLang="en-US" sz="2400" dirty="0">
                <a:solidFill>
                  <a:srgbClr val="FF0000"/>
                </a:solidFill>
                <a:latin typeface="Helvetica Neue"/>
              </a:rPr>
              <a:t>不 要 將 這 罪 歸 於 他 們 ！</a:t>
            </a:r>
            <a:r>
              <a:rPr lang="zh-TW" altLang="en-US" sz="2400" dirty="0">
                <a:solidFill>
                  <a:srgbClr val="000000"/>
                </a:solidFill>
                <a:latin typeface="Helvetica Neue"/>
              </a:rPr>
              <a:t> 說 了 這 話 ， 就 睡 了 </a:t>
            </a:r>
            <a:r>
              <a:rPr lang="zh-TW" altLang="en-US" sz="2400" dirty="0" smtClean="0">
                <a:solidFill>
                  <a:srgbClr val="000000"/>
                </a:solidFill>
                <a:latin typeface="Helvetica Neue"/>
              </a:rPr>
              <a:t>。</a:t>
            </a:r>
            <a:endParaRPr lang="en-US" altLang="zh-TW" sz="2400" dirty="0" smtClean="0">
              <a:solidFill>
                <a:srgbClr val="000000"/>
              </a:solidFill>
              <a:latin typeface="Helvetica Neue"/>
            </a:endParaRPr>
          </a:p>
          <a:p>
            <a:endParaRPr lang="en-US" altLang="zh-TW" sz="2400" b="0" i="0" dirty="0">
              <a:solidFill>
                <a:srgbClr val="000000"/>
              </a:solidFill>
              <a:effectLst/>
              <a:latin typeface="Helvetica Neue"/>
            </a:endParaRPr>
          </a:p>
          <a:p>
            <a:r>
              <a:rPr lang="zh-TW" altLang="en-US" sz="2400" b="1" baseline="30000" dirty="0" smtClean="0"/>
              <a:t>路</a:t>
            </a:r>
            <a:r>
              <a:rPr lang="en-US" altLang="zh-TW" sz="2400" b="1" baseline="30000" dirty="0" smtClean="0"/>
              <a:t>23:34</a:t>
            </a:r>
            <a:r>
              <a:rPr lang="en-US" altLang="zh-TW" sz="2400" b="1" baseline="30000" dirty="0"/>
              <a:t> </a:t>
            </a:r>
            <a:r>
              <a:rPr lang="zh-TW" altLang="en-US" sz="2400" dirty="0"/>
              <a:t>當 下 耶 穌 說 ： </a:t>
            </a:r>
            <a:r>
              <a:rPr lang="zh-TW" altLang="en-US" sz="2400" dirty="0">
                <a:solidFill>
                  <a:srgbClr val="FF0000"/>
                </a:solidFill>
              </a:rPr>
              <a:t>父 </a:t>
            </a:r>
            <a:r>
              <a:rPr lang="zh-TW" altLang="en-US" sz="2400" dirty="0" smtClean="0">
                <a:solidFill>
                  <a:srgbClr val="FF0000"/>
                </a:solidFill>
              </a:rPr>
              <a:t>阿</a:t>
            </a:r>
            <a:r>
              <a:rPr lang="zh-TW" altLang="en-US" sz="2400" dirty="0" smtClean="0"/>
              <a:t>！ </a:t>
            </a:r>
            <a:r>
              <a:rPr lang="zh-TW" altLang="en-US" sz="2400" dirty="0">
                <a:solidFill>
                  <a:srgbClr val="FF0000"/>
                </a:solidFill>
              </a:rPr>
              <a:t>赦 免 他 們 ； 因 為 他 們 所 做 的 ， 他 們 不 曉 得 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  <a:p>
            <a:r>
              <a:rPr lang="en-US" altLang="zh-TW" sz="2400" b="1" baseline="30000" dirty="0"/>
              <a:t>46 </a:t>
            </a:r>
            <a:r>
              <a:rPr lang="zh-TW" altLang="en-US" sz="2400" dirty="0"/>
              <a:t>耶 穌 大 聲 喊 著 說 ： 父 阿 ！ </a:t>
            </a:r>
            <a:r>
              <a:rPr lang="zh-TW" altLang="en-US" sz="2400" dirty="0">
                <a:solidFill>
                  <a:srgbClr val="FF0000"/>
                </a:solidFill>
              </a:rPr>
              <a:t>我 將 我 的 靈 魂 交 在 你 手 裡 </a:t>
            </a:r>
            <a:r>
              <a:rPr lang="zh-TW" altLang="en-US" sz="2400" dirty="0"/>
              <a:t>。 說 了 這 話 ， 氣 就 斷 了 。</a:t>
            </a:r>
            <a:endParaRPr lang="zh-TW" altLang="en-US" sz="2400" b="0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86686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carracci_annibale_-_the_stoning_of_st_stephen_-_1603-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76200" y="152400"/>
            <a:ext cx="198002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dirty="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司提反殉道</a:t>
            </a: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1347788" y="6251575"/>
            <a:ext cx="6107112" cy="366713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dirty="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…</a:t>
            </a:r>
            <a:r>
              <a:rPr lang="zh-TW" altLang="en-US" dirty="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你務要至死忠心，我就賜給你那生命的冠冕。</a:t>
            </a:r>
            <a:r>
              <a:rPr lang="en-US" altLang="zh-TW" dirty="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(</a:t>
            </a:r>
            <a:r>
              <a:rPr lang="zh-TW" altLang="en-US" dirty="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啟</a:t>
            </a:r>
            <a:r>
              <a:rPr lang="en-US" altLang="zh-TW" dirty="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2:10)</a:t>
            </a:r>
            <a:endParaRPr lang="zh-TW" altLang="en-US" dirty="0">
              <a:solidFill>
                <a:schemeClr val="bg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2132429" y="259530"/>
            <a:ext cx="1713931" cy="369332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(</a:t>
            </a:r>
            <a:r>
              <a:rPr lang="zh-TW" altLang="en-US" dirty="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司提反：冠冕</a:t>
            </a:r>
            <a:r>
              <a:rPr lang="en-US" altLang="zh-TW" dirty="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)</a:t>
            </a:r>
          </a:p>
        </p:txBody>
      </p:sp>
      <p:sp>
        <p:nvSpPr>
          <p:cNvPr id="2" name="Rectangle 1"/>
          <p:cNvSpPr/>
          <p:nvPr/>
        </p:nvSpPr>
        <p:spPr>
          <a:xfrm>
            <a:off x="403412" y="943579"/>
            <a:ext cx="8202705" cy="2677656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en-US" altLang="zh-TW" sz="2800" b="1" baseline="30000" dirty="0">
                <a:solidFill>
                  <a:schemeClr val="bg1"/>
                </a:solidFill>
                <a:latin typeface="Arial" panose="020B0604020202020204" pitchFamily="34" charset="0"/>
              </a:rPr>
              <a:t>52 </a:t>
            </a:r>
            <a:r>
              <a:rPr lang="zh-TW" altLang="en-US" sz="2800" dirty="0">
                <a:solidFill>
                  <a:schemeClr val="bg1"/>
                </a:solidFill>
                <a:latin typeface="Helvetica Neue"/>
              </a:rPr>
              <a:t>那 一 個 先 知 不 是 你 們 祖 宗 逼 迫 呢 ？ 他 們 也 把 預 先 傳 說 那 義 者 要 來 的 人 殺 了 ； 如 今 你 們 又 </a:t>
            </a:r>
            <a:r>
              <a:rPr lang="zh-TW" altLang="en-US" sz="2800" b="1" dirty="0">
                <a:solidFill>
                  <a:srgbClr val="FF0000"/>
                </a:solidFill>
                <a:latin typeface="Helvetica Neue"/>
              </a:rPr>
              <a:t>把 那 義 者 賣 了 ， 殺 了 </a:t>
            </a:r>
            <a:r>
              <a:rPr lang="zh-TW" altLang="en-US" sz="2800" dirty="0">
                <a:solidFill>
                  <a:schemeClr val="bg1"/>
                </a:solidFill>
                <a:latin typeface="Helvetica Neue"/>
              </a:rPr>
              <a:t>。</a:t>
            </a:r>
          </a:p>
          <a:p>
            <a:r>
              <a:rPr lang="en-US" altLang="zh-TW" sz="2800" b="1" baseline="30000" dirty="0">
                <a:solidFill>
                  <a:schemeClr val="bg1"/>
                </a:solidFill>
                <a:latin typeface="Arial" panose="020B0604020202020204" pitchFamily="34" charset="0"/>
              </a:rPr>
              <a:t>53 </a:t>
            </a:r>
            <a:r>
              <a:rPr lang="zh-TW" altLang="en-US" sz="2800" dirty="0">
                <a:solidFill>
                  <a:schemeClr val="bg1"/>
                </a:solidFill>
                <a:latin typeface="Helvetica Neue"/>
              </a:rPr>
              <a:t>你 們 受 了 天 使 所 傳 的 律 法 ， 竟 </a:t>
            </a:r>
            <a:r>
              <a:rPr lang="zh-TW" altLang="en-US" sz="2800" b="1" dirty="0">
                <a:solidFill>
                  <a:srgbClr val="FF0000"/>
                </a:solidFill>
                <a:latin typeface="Helvetica Neue"/>
              </a:rPr>
              <a:t>不 遵 守</a:t>
            </a:r>
            <a:r>
              <a:rPr lang="zh-TW" altLang="en-US" sz="2800" dirty="0">
                <a:solidFill>
                  <a:schemeClr val="bg1"/>
                </a:solidFill>
                <a:latin typeface="Helvetica Neue"/>
              </a:rPr>
              <a:t> 。</a:t>
            </a:r>
          </a:p>
          <a:p>
            <a:r>
              <a:rPr lang="en-US" altLang="zh-TW" sz="2800" b="1" baseline="30000" dirty="0">
                <a:solidFill>
                  <a:schemeClr val="bg1"/>
                </a:solidFill>
                <a:latin typeface="Arial" panose="020B0604020202020204" pitchFamily="34" charset="0"/>
              </a:rPr>
              <a:t>54 </a:t>
            </a:r>
            <a:r>
              <a:rPr lang="zh-TW" altLang="en-US" sz="2800" dirty="0">
                <a:solidFill>
                  <a:schemeClr val="bg1"/>
                </a:solidFill>
                <a:latin typeface="Helvetica Neue"/>
              </a:rPr>
              <a:t>眾 人 聽 見 這 話 就 極 其 惱 怒 ， 向 司 提 反 咬 牙 切 齒 。</a:t>
            </a:r>
            <a:endParaRPr lang="zh-TW" altLang="en-US" sz="2800" b="0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43171" y="27254"/>
            <a:ext cx="1873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200" dirty="0" smtClean="0"/>
              <a:t>聖經簡報站 </a:t>
            </a:r>
            <a:r>
              <a:rPr lang="en-US" altLang="zh-TW" sz="1200" dirty="0" err="1" smtClean="0"/>
              <a:t>BiblePoint.Net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67385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5" grpId="0" animBg="1"/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1905000" y="1219200"/>
            <a:ext cx="2209800" cy="762000"/>
          </a:xfrm>
          <a:prstGeom prst="rect">
            <a:avLst/>
          </a:prstGeom>
          <a:solidFill>
            <a:srgbClr val="FFDD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五旬節聖靈降臨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門徒說方言</a:t>
            </a: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4191000" y="1219200"/>
            <a:ext cx="2209800" cy="762000"/>
          </a:xfrm>
          <a:prstGeom prst="rect">
            <a:avLst/>
          </a:prstGeom>
          <a:solidFill>
            <a:srgbClr val="FFDD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彼得、約翰醫治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美門口的瘸子</a:t>
            </a: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6477000" y="1219200"/>
            <a:ext cx="2209800" cy="762000"/>
          </a:xfrm>
          <a:prstGeom prst="rect">
            <a:avLst/>
          </a:prstGeom>
          <a:solidFill>
            <a:srgbClr val="FFDD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使徒行神蹟奇事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耶京四圍多人得醫治</a:t>
            </a: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1905000" y="2057400"/>
            <a:ext cx="2209800" cy="762000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彼得講道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見證耶穌復活</a:t>
            </a: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4191000" y="2057400"/>
            <a:ext cx="2209800" cy="762000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彼得講道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見證耶穌復活</a:t>
            </a:r>
            <a:endParaRPr lang="en-US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6477000" y="2057400"/>
            <a:ext cx="2209800" cy="762000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endParaRPr lang="zh-TW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1905000" y="2895600"/>
            <a:ext cx="2209800" cy="45720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三千人信主</a:t>
            </a:r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4191000" y="2895600"/>
            <a:ext cx="2209800" cy="45720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信主男丁增至五千</a:t>
            </a:r>
          </a:p>
        </p:txBody>
      </p: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6477000" y="2895600"/>
            <a:ext cx="2209800" cy="45720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信主者越發增添</a:t>
            </a:r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1905000" y="3429000"/>
            <a:ext cx="2209800" cy="12954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無</a:t>
            </a:r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4191000" y="4267200"/>
            <a:ext cx="2209800" cy="4572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恐嚇彼得、約翰</a:t>
            </a:r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6477000" y="4267200"/>
            <a:ext cx="2209800" cy="4572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鞭打眾使徒</a:t>
            </a:r>
          </a:p>
        </p:txBody>
      </p:sp>
      <p:sp>
        <p:nvSpPr>
          <p:cNvPr id="2067" name="Rectangle 19"/>
          <p:cNvSpPr>
            <a:spLocks noChangeArrowheads="1"/>
          </p:cNvSpPr>
          <p:nvPr/>
        </p:nvSpPr>
        <p:spPr bwMode="auto">
          <a:xfrm>
            <a:off x="1905000" y="4800600"/>
            <a:ext cx="2209800" cy="76200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遵守使徒教訓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交接、擘餅、祈禱</a:t>
            </a:r>
          </a:p>
        </p:txBody>
      </p:sp>
      <p:sp>
        <p:nvSpPr>
          <p:cNvPr id="2068" name="Rectangle 20"/>
          <p:cNvSpPr>
            <a:spLocks noChangeArrowheads="1"/>
          </p:cNvSpPr>
          <p:nvPr/>
        </p:nvSpPr>
        <p:spPr bwMode="auto">
          <a:xfrm>
            <a:off x="4191000" y="4800600"/>
            <a:ext cx="2209800" cy="76200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門徒售賣田產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凡物公用</a:t>
            </a:r>
          </a:p>
        </p:txBody>
      </p:sp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6477000" y="4800600"/>
            <a:ext cx="2209800" cy="76200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在殿裡、家裡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不住的教訓人</a:t>
            </a:r>
          </a:p>
        </p:txBody>
      </p:sp>
      <p:sp>
        <p:nvSpPr>
          <p:cNvPr id="2071" name="Rectangle 23"/>
          <p:cNvSpPr>
            <a:spLocks noChangeArrowheads="1"/>
          </p:cNvSpPr>
          <p:nvPr/>
        </p:nvSpPr>
        <p:spPr bwMode="auto">
          <a:xfrm>
            <a:off x="457200" y="1219200"/>
            <a:ext cx="1371600" cy="76200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神蹟</a:t>
            </a:r>
          </a:p>
          <a:p>
            <a:pPr algn="ctr"/>
            <a:r>
              <a:rPr lang="en-US" altLang="zh-TW">
                <a:ea typeface="PMingLiU" panose="02020500000000000000" pitchFamily="18" charset="-120"/>
              </a:rPr>
              <a:t>(Signs)</a:t>
            </a:r>
          </a:p>
        </p:txBody>
      </p:sp>
      <p:sp>
        <p:nvSpPr>
          <p:cNvPr id="2072" name="Rectangle 24"/>
          <p:cNvSpPr>
            <a:spLocks noChangeArrowheads="1"/>
          </p:cNvSpPr>
          <p:nvPr/>
        </p:nvSpPr>
        <p:spPr bwMode="auto">
          <a:xfrm>
            <a:off x="457200" y="2057400"/>
            <a:ext cx="1371600" cy="76200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信息</a:t>
            </a:r>
          </a:p>
        </p:txBody>
      </p:sp>
      <p:sp>
        <p:nvSpPr>
          <p:cNvPr id="2073" name="Rectangle 25"/>
          <p:cNvSpPr>
            <a:spLocks noChangeArrowheads="1"/>
          </p:cNvSpPr>
          <p:nvPr/>
        </p:nvSpPr>
        <p:spPr bwMode="auto">
          <a:xfrm>
            <a:off x="457200" y="2895600"/>
            <a:ext cx="1371600" cy="45720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結果</a:t>
            </a:r>
          </a:p>
        </p:txBody>
      </p:sp>
      <p:sp>
        <p:nvSpPr>
          <p:cNvPr id="2075" name="Rectangle 27"/>
          <p:cNvSpPr>
            <a:spLocks noChangeArrowheads="1"/>
          </p:cNvSpPr>
          <p:nvPr/>
        </p:nvSpPr>
        <p:spPr bwMode="auto">
          <a:xfrm>
            <a:off x="457200" y="4800600"/>
            <a:ext cx="1371600" cy="76200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教會光景</a:t>
            </a:r>
          </a:p>
        </p:txBody>
      </p:sp>
      <p:sp>
        <p:nvSpPr>
          <p:cNvPr id="2091" name="Rectangle 43"/>
          <p:cNvSpPr>
            <a:spLocks noChangeArrowheads="1"/>
          </p:cNvSpPr>
          <p:nvPr/>
        </p:nvSpPr>
        <p:spPr bwMode="auto">
          <a:xfrm>
            <a:off x="4191000" y="3429000"/>
            <a:ext cx="2209800" cy="7620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彼得、約翰被捕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彼得見證耶穌復活</a:t>
            </a:r>
          </a:p>
        </p:txBody>
      </p:sp>
      <p:sp>
        <p:nvSpPr>
          <p:cNvPr id="2092" name="Rectangle 44"/>
          <p:cNvSpPr>
            <a:spLocks noChangeArrowheads="1"/>
          </p:cNvSpPr>
          <p:nvPr/>
        </p:nvSpPr>
        <p:spPr bwMode="auto">
          <a:xfrm>
            <a:off x="6477000" y="3429000"/>
            <a:ext cx="2209800" cy="7620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眾使徒被捕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見證耶穌復活</a:t>
            </a:r>
          </a:p>
        </p:txBody>
      </p:sp>
      <p:sp>
        <p:nvSpPr>
          <p:cNvPr id="2093" name="Rectangle 45"/>
          <p:cNvSpPr>
            <a:spLocks noChangeArrowheads="1"/>
          </p:cNvSpPr>
          <p:nvPr/>
        </p:nvSpPr>
        <p:spPr bwMode="auto">
          <a:xfrm>
            <a:off x="457200" y="3429000"/>
            <a:ext cx="1371600" cy="129540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公會反應</a:t>
            </a:r>
          </a:p>
        </p:txBody>
      </p:sp>
      <p:sp>
        <p:nvSpPr>
          <p:cNvPr id="2097" name="Rectangle 49"/>
          <p:cNvSpPr>
            <a:spLocks noChangeArrowheads="1"/>
          </p:cNvSpPr>
          <p:nvPr/>
        </p:nvSpPr>
        <p:spPr bwMode="auto">
          <a:xfrm>
            <a:off x="1905000" y="381000"/>
            <a:ext cx="2209800" cy="762000"/>
          </a:xfrm>
          <a:prstGeom prst="rect">
            <a:avLst/>
          </a:prstGeom>
          <a:solidFill>
            <a:srgbClr val="99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第一波</a:t>
            </a:r>
          </a:p>
          <a:p>
            <a:pPr algn="ctr">
              <a:spcAft>
                <a:spcPct val="20000"/>
              </a:spcAft>
            </a:pPr>
            <a:r>
              <a:rPr lang="en-US" altLang="zh-TW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  <a:r>
              <a:rPr lang="en-US" altLang="zh-TW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</a:t>
            </a:r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章</a:t>
            </a:r>
            <a:r>
              <a:rPr lang="en-US" altLang="zh-TW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2098" name="Rectangle 50"/>
          <p:cNvSpPr>
            <a:spLocks noChangeArrowheads="1"/>
          </p:cNvSpPr>
          <p:nvPr/>
        </p:nvSpPr>
        <p:spPr bwMode="auto">
          <a:xfrm>
            <a:off x="4191000" y="381000"/>
            <a:ext cx="2209800" cy="762000"/>
          </a:xfrm>
          <a:prstGeom prst="rect">
            <a:avLst/>
          </a:prstGeom>
          <a:solidFill>
            <a:srgbClr val="99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第二波</a:t>
            </a:r>
          </a:p>
          <a:p>
            <a:pPr algn="ctr">
              <a:spcAft>
                <a:spcPct val="20000"/>
              </a:spcAft>
            </a:pPr>
            <a:r>
              <a:rPr lang="en-US" altLang="zh-TW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(3:1-5:11)</a:t>
            </a:r>
          </a:p>
        </p:txBody>
      </p:sp>
      <p:sp>
        <p:nvSpPr>
          <p:cNvPr id="2099" name="Rectangle 51"/>
          <p:cNvSpPr>
            <a:spLocks noChangeArrowheads="1"/>
          </p:cNvSpPr>
          <p:nvPr/>
        </p:nvSpPr>
        <p:spPr bwMode="auto">
          <a:xfrm>
            <a:off x="6477000" y="381000"/>
            <a:ext cx="2209800" cy="762000"/>
          </a:xfrm>
          <a:prstGeom prst="rect">
            <a:avLst/>
          </a:prstGeom>
          <a:solidFill>
            <a:srgbClr val="99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第三波</a:t>
            </a:r>
          </a:p>
          <a:p>
            <a:pPr algn="ctr">
              <a:spcAft>
                <a:spcPct val="20000"/>
              </a:spcAft>
            </a:pPr>
            <a:r>
              <a:rPr lang="en-US" altLang="zh-TW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(5:12-42)</a:t>
            </a:r>
          </a:p>
        </p:txBody>
      </p:sp>
      <p:sp>
        <p:nvSpPr>
          <p:cNvPr id="2100" name="Rectangle 52"/>
          <p:cNvSpPr>
            <a:spLocks noChangeArrowheads="1"/>
          </p:cNvSpPr>
          <p:nvPr/>
        </p:nvSpPr>
        <p:spPr bwMode="auto">
          <a:xfrm>
            <a:off x="457200" y="381000"/>
            <a:ext cx="1371600" cy="762000"/>
          </a:xfrm>
          <a:prstGeom prst="rect">
            <a:avLst/>
          </a:prstGeom>
          <a:solidFill>
            <a:srgbClr val="66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solidFill>
                  <a:schemeClr val="bg1"/>
                </a:solidFill>
                <a:ea typeface="SimHei" panose="02010609060101010101" pitchFamily="49" charset="-122"/>
              </a:rPr>
              <a:t>使徒行傳</a:t>
            </a:r>
          </a:p>
        </p:txBody>
      </p:sp>
      <p:sp>
        <p:nvSpPr>
          <p:cNvPr id="2104" name="Rectangle 56"/>
          <p:cNvSpPr>
            <a:spLocks noChangeArrowheads="1"/>
          </p:cNvSpPr>
          <p:nvPr/>
        </p:nvSpPr>
        <p:spPr bwMode="auto">
          <a:xfrm>
            <a:off x="1905000" y="5638800"/>
            <a:ext cx="2209800" cy="762000"/>
          </a:xfrm>
          <a:prstGeom prst="rect">
            <a:avLst/>
          </a:prstGeom>
          <a:solidFill>
            <a:srgbClr val="C8DEB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05" name="Rectangle 57"/>
          <p:cNvSpPr>
            <a:spLocks noChangeArrowheads="1"/>
          </p:cNvSpPr>
          <p:nvPr/>
        </p:nvSpPr>
        <p:spPr bwMode="auto">
          <a:xfrm>
            <a:off x="4191000" y="5638800"/>
            <a:ext cx="2209800" cy="762000"/>
          </a:xfrm>
          <a:prstGeom prst="rect">
            <a:avLst/>
          </a:prstGeom>
          <a:solidFill>
            <a:srgbClr val="C8DEB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巴拿巴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亞拿尼亞</a:t>
            </a:r>
            <a:r>
              <a:rPr lang="en-US" altLang="zh-TW">
                <a:latin typeface="SimHei" panose="02010609060101010101" pitchFamily="49" charset="-122"/>
                <a:ea typeface="SimHei" panose="02010609060101010101" pitchFamily="49" charset="-122"/>
              </a:rPr>
              <a:t>/</a:t>
            </a: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撒非喇</a:t>
            </a:r>
          </a:p>
        </p:txBody>
      </p:sp>
      <p:sp>
        <p:nvSpPr>
          <p:cNvPr id="2106" name="Rectangle 58"/>
          <p:cNvSpPr>
            <a:spLocks noChangeArrowheads="1"/>
          </p:cNvSpPr>
          <p:nvPr/>
        </p:nvSpPr>
        <p:spPr bwMode="auto">
          <a:xfrm>
            <a:off x="6477000" y="5638800"/>
            <a:ext cx="2209800" cy="762000"/>
          </a:xfrm>
          <a:prstGeom prst="rect">
            <a:avLst/>
          </a:prstGeom>
          <a:solidFill>
            <a:srgbClr val="C8DEB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07" name="Rectangle 59"/>
          <p:cNvSpPr>
            <a:spLocks noChangeArrowheads="1"/>
          </p:cNvSpPr>
          <p:nvPr/>
        </p:nvSpPr>
        <p:spPr bwMode="auto">
          <a:xfrm>
            <a:off x="457200" y="5638800"/>
            <a:ext cx="1371600" cy="76200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例子</a:t>
            </a:r>
          </a:p>
        </p:txBody>
      </p:sp>
      <p:sp>
        <p:nvSpPr>
          <p:cNvPr id="2119" name="Rectangle 71"/>
          <p:cNvSpPr>
            <a:spLocks noChangeArrowheads="1"/>
          </p:cNvSpPr>
          <p:nvPr/>
        </p:nvSpPr>
        <p:spPr bwMode="auto">
          <a:xfrm>
            <a:off x="1905000" y="3429000"/>
            <a:ext cx="2209800" cy="1295400"/>
          </a:xfrm>
          <a:prstGeom prst="rect">
            <a:avLst/>
          </a:prstGeom>
          <a:solidFill>
            <a:srgbClr val="DDDDDD"/>
          </a:solidFill>
          <a:ln w="127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無</a:t>
            </a:r>
          </a:p>
        </p:txBody>
      </p:sp>
      <p:sp>
        <p:nvSpPr>
          <p:cNvPr id="2120" name="Rectangle 72"/>
          <p:cNvSpPr>
            <a:spLocks noChangeArrowheads="1"/>
          </p:cNvSpPr>
          <p:nvPr/>
        </p:nvSpPr>
        <p:spPr bwMode="auto">
          <a:xfrm>
            <a:off x="4191000" y="4267200"/>
            <a:ext cx="2209800" cy="457200"/>
          </a:xfrm>
          <a:prstGeom prst="rect">
            <a:avLst/>
          </a:prstGeom>
          <a:solidFill>
            <a:srgbClr val="DDDDDD"/>
          </a:solidFill>
          <a:ln w="127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恐嚇彼得、約翰</a:t>
            </a:r>
          </a:p>
        </p:txBody>
      </p:sp>
      <p:sp>
        <p:nvSpPr>
          <p:cNvPr id="2121" name="Rectangle 73"/>
          <p:cNvSpPr>
            <a:spLocks noChangeArrowheads="1"/>
          </p:cNvSpPr>
          <p:nvPr/>
        </p:nvSpPr>
        <p:spPr bwMode="auto">
          <a:xfrm>
            <a:off x="6477000" y="4267200"/>
            <a:ext cx="2209800" cy="457200"/>
          </a:xfrm>
          <a:prstGeom prst="rect">
            <a:avLst/>
          </a:prstGeom>
          <a:solidFill>
            <a:srgbClr val="DDDDDD"/>
          </a:solidFill>
          <a:ln w="127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鞭打眾使徒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70065" y="6581001"/>
            <a:ext cx="1873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200" dirty="0" smtClean="0"/>
              <a:t>聖經簡報站 </a:t>
            </a:r>
            <a:r>
              <a:rPr lang="en-US" altLang="zh-TW" sz="1200" dirty="0" err="1" smtClean="0"/>
              <a:t>BiblePoint.Net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0734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animBg="1"/>
      <p:bldP spid="2056" grpId="0" animBg="1"/>
      <p:bldP spid="2057" grpId="0" animBg="1"/>
      <p:bldP spid="2058" grpId="0" animBg="1"/>
      <p:bldP spid="2059" grpId="0" animBg="1"/>
      <p:bldP spid="2060" grpId="0" animBg="1"/>
      <p:bldP spid="2061" grpId="0" animBg="1"/>
      <p:bldP spid="2062" grpId="0" animBg="1"/>
      <p:bldP spid="2063" grpId="0" animBg="1"/>
      <p:bldP spid="2064" grpId="0" animBg="1"/>
      <p:bldP spid="2065" grpId="0" animBg="1"/>
      <p:bldP spid="2066" grpId="0" animBg="1"/>
      <p:bldP spid="2067" grpId="0" animBg="1"/>
      <p:bldP spid="2068" grpId="0" animBg="1"/>
      <p:bldP spid="2069" grpId="0" animBg="1"/>
      <p:bldP spid="2071" grpId="0" animBg="1"/>
      <p:bldP spid="2072" grpId="0" animBg="1"/>
      <p:bldP spid="2073" grpId="0" animBg="1"/>
      <p:bldP spid="2075" grpId="0" animBg="1"/>
      <p:bldP spid="2091" grpId="0" animBg="1"/>
      <p:bldP spid="2092" grpId="0" animBg="1"/>
      <p:bldP spid="2093" grpId="0" animBg="1"/>
      <p:bldP spid="2097" grpId="0" animBg="1"/>
      <p:bldP spid="2098" grpId="0" animBg="1"/>
      <p:bldP spid="2099" grpId="0" animBg="1"/>
      <p:bldP spid="2104" grpId="0" animBg="1"/>
      <p:bldP spid="2105" grpId="0" animBg="1"/>
      <p:bldP spid="2106" grpId="0" animBg="1"/>
      <p:bldP spid="2107" grpId="0" animBg="1"/>
      <p:bldP spid="2119" grpId="0" animBg="1"/>
      <p:bldP spid="2120" grpId="0" animBg="1"/>
      <p:bldP spid="212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5" name="Rectangle 43"/>
          <p:cNvSpPr>
            <a:spLocks noChangeArrowheads="1"/>
          </p:cNvSpPr>
          <p:nvPr/>
        </p:nvSpPr>
        <p:spPr bwMode="auto">
          <a:xfrm>
            <a:off x="6477000" y="4267200"/>
            <a:ext cx="2209800" cy="457200"/>
          </a:xfrm>
          <a:prstGeom prst="rect">
            <a:avLst/>
          </a:prstGeom>
          <a:solidFill>
            <a:srgbClr val="DDDDDD"/>
          </a:solidFill>
          <a:ln w="127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殺害司提反</a:t>
            </a: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1905000" y="1219200"/>
            <a:ext cx="2209800" cy="762000"/>
          </a:xfrm>
          <a:prstGeom prst="rect">
            <a:avLst/>
          </a:prstGeom>
          <a:solidFill>
            <a:srgbClr val="FFDD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彼得、約翰醫治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美門口的瘸子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4191000" y="1219200"/>
            <a:ext cx="2209800" cy="762000"/>
          </a:xfrm>
          <a:prstGeom prst="rect">
            <a:avLst/>
          </a:prstGeom>
          <a:solidFill>
            <a:srgbClr val="FFDD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使徒行神蹟奇事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耶京四圍多人得醫治</a:t>
            </a: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1905000" y="2057400"/>
            <a:ext cx="2209800" cy="762000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彼得講道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見證耶穌復活</a:t>
            </a:r>
            <a:endParaRPr lang="en-US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4191000" y="2057400"/>
            <a:ext cx="2209800" cy="762000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endParaRPr lang="zh-TW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1905000" y="2895600"/>
            <a:ext cx="2209800" cy="45720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信主男丁增至五千</a:t>
            </a:r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4191000" y="2895600"/>
            <a:ext cx="2209800" cy="45720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信主者越發增添</a:t>
            </a:r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1905000" y="4267200"/>
            <a:ext cx="2209800" cy="4572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恐嚇彼得、約翰</a:t>
            </a:r>
          </a:p>
        </p:txBody>
      </p:sp>
      <p:sp>
        <p:nvSpPr>
          <p:cNvPr id="3085" name="Rectangle 13"/>
          <p:cNvSpPr>
            <a:spLocks noChangeArrowheads="1"/>
          </p:cNvSpPr>
          <p:nvPr/>
        </p:nvSpPr>
        <p:spPr bwMode="auto">
          <a:xfrm>
            <a:off x="4191000" y="4267200"/>
            <a:ext cx="2209800" cy="4572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鞭打眾使徒</a:t>
            </a:r>
          </a:p>
        </p:txBody>
      </p:sp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1905000" y="4800600"/>
            <a:ext cx="2209800" cy="76200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門徒售賣田產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凡物公用</a:t>
            </a:r>
          </a:p>
        </p:txBody>
      </p:sp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4191000" y="4800600"/>
            <a:ext cx="2209800" cy="76200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在殿裡、家裡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不住的教訓人</a:t>
            </a:r>
          </a:p>
        </p:txBody>
      </p:sp>
      <p:sp>
        <p:nvSpPr>
          <p:cNvPr id="3089" name="Rectangle 17"/>
          <p:cNvSpPr>
            <a:spLocks noChangeArrowheads="1"/>
          </p:cNvSpPr>
          <p:nvPr/>
        </p:nvSpPr>
        <p:spPr bwMode="auto">
          <a:xfrm>
            <a:off x="457200" y="1219200"/>
            <a:ext cx="1371600" cy="76200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神蹟</a:t>
            </a:r>
          </a:p>
          <a:p>
            <a:pPr algn="ctr"/>
            <a:r>
              <a:rPr lang="en-US" altLang="zh-TW">
                <a:ea typeface="PMingLiU" panose="02020500000000000000" pitchFamily="18" charset="-120"/>
              </a:rPr>
              <a:t>(Signs)</a:t>
            </a:r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457200" y="2057400"/>
            <a:ext cx="1371600" cy="76200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信息</a:t>
            </a:r>
          </a:p>
        </p:txBody>
      </p:sp>
      <p:sp>
        <p:nvSpPr>
          <p:cNvPr id="3091" name="Rectangle 19"/>
          <p:cNvSpPr>
            <a:spLocks noChangeArrowheads="1"/>
          </p:cNvSpPr>
          <p:nvPr/>
        </p:nvSpPr>
        <p:spPr bwMode="auto">
          <a:xfrm>
            <a:off x="457200" y="2895600"/>
            <a:ext cx="1371600" cy="45720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結果</a:t>
            </a:r>
          </a:p>
        </p:txBody>
      </p:sp>
      <p:sp>
        <p:nvSpPr>
          <p:cNvPr id="3092" name="Rectangle 20"/>
          <p:cNvSpPr>
            <a:spLocks noChangeArrowheads="1"/>
          </p:cNvSpPr>
          <p:nvPr/>
        </p:nvSpPr>
        <p:spPr bwMode="auto">
          <a:xfrm>
            <a:off x="457200" y="4800600"/>
            <a:ext cx="1371600" cy="76200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教會光景</a:t>
            </a:r>
          </a:p>
        </p:txBody>
      </p:sp>
      <p:sp>
        <p:nvSpPr>
          <p:cNvPr id="3093" name="Rectangle 21"/>
          <p:cNvSpPr>
            <a:spLocks noChangeArrowheads="1"/>
          </p:cNvSpPr>
          <p:nvPr/>
        </p:nvSpPr>
        <p:spPr bwMode="auto">
          <a:xfrm>
            <a:off x="1905000" y="3429000"/>
            <a:ext cx="2209800" cy="7620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彼得、約翰被捕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彼得見證耶穌復活</a:t>
            </a:r>
          </a:p>
        </p:txBody>
      </p:sp>
      <p:sp>
        <p:nvSpPr>
          <p:cNvPr id="3094" name="Rectangle 22"/>
          <p:cNvSpPr>
            <a:spLocks noChangeArrowheads="1"/>
          </p:cNvSpPr>
          <p:nvPr/>
        </p:nvSpPr>
        <p:spPr bwMode="auto">
          <a:xfrm>
            <a:off x="4191000" y="3429000"/>
            <a:ext cx="2209800" cy="7620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眾使徒被捕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見證耶穌復活</a:t>
            </a:r>
          </a:p>
        </p:txBody>
      </p:sp>
      <p:sp>
        <p:nvSpPr>
          <p:cNvPr id="3095" name="Rectangle 23"/>
          <p:cNvSpPr>
            <a:spLocks noChangeArrowheads="1"/>
          </p:cNvSpPr>
          <p:nvPr/>
        </p:nvSpPr>
        <p:spPr bwMode="auto">
          <a:xfrm>
            <a:off x="457200" y="3429000"/>
            <a:ext cx="1371600" cy="129540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公會反應</a:t>
            </a:r>
          </a:p>
        </p:txBody>
      </p:sp>
      <p:sp>
        <p:nvSpPr>
          <p:cNvPr id="3097" name="Rectangle 25"/>
          <p:cNvSpPr>
            <a:spLocks noChangeArrowheads="1"/>
          </p:cNvSpPr>
          <p:nvPr/>
        </p:nvSpPr>
        <p:spPr bwMode="auto">
          <a:xfrm>
            <a:off x="1905000" y="381000"/>
            <a:ext cx="2209800" cy="762000"/>
          </a:xfrm>
          <a:prstGeom prst="rect">
            <a:avLst/>
          </a:prstGeom>
          <a:solidFill>
            <a:srgbClr val="99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第二波</a:t>
            </a:r>
          </a:p>
          <a:p>
            <a:pPr algn="ctr">
              <a:spcAft>
                <a:spcPct val="20000"/>
              </a:spcAft>
            </a:pPr>
            <a:r>
              <a:rPr lang="en-US" altLang="zh-TW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(3:1-5:11)</a:t>
            </a:r>
          </a:p>
        </p:txBody>
      </p:sp>
      <p:sp>
        <p:nvSpPr>
          <p:cNvPr id="3098" name="Rectangle 26"/>
          <p:cNvSpPr>
            <a:spLocks noChangeArrowheads="1"/>
          </p:cNvSpPr>
          <p:nvPr/>
        </p:nvSpPr>
        <p:spPr bwMode="auto">
          <a:xfrm>
            <a:off x="4191000" y="381000"/>
            <a:ext cx="2209800" cy="762000"/>
          </a:xfrm>
          <a:prstGeom prst="rect">
            <a:avLst/>
          </a:prstGeom>
          <a:solidFill>
            <a:srgbClr val="99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第三波</a:t>
            </a:r>
          </a:p>
          <a:p>
            <a:pPr algn="ctr">
              <a:spcAft>
                <a:spcPct val="20000"/>
              </a:spcAft>
            </a:pPr>
            <a:r>
              <a:rPr lang="en-US" altLang="zh-TW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(5:12-42)</a:t>
            </a:r>
          </a:p>
        </p:txBody>
      </p:sp>
      <p:sp>
        <p:nvSpPr>
          <p:cNvPr id="3099" name="Rectangle 27"/>
          <p:cNvSpPr>
            <a:spLocks noChangeArrowheads="1"/>
          </p:cNvSpPr>
          <p:nvPr/>
        </p:nvSpPr>
        <p:spPr bwMode="auto">
          <a:xfrm>
            <a:off x="457200" y="381000"/>
            <a:ext cx="1371600" cy="762000"/>
          </a:xfrm>
          <a:prstGeom prst="rect">
            <a:avLst/>
          </a:prstGeom>
          <a:solidFill>
            <a:srgbClr val="66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solidFill>
                  <a:schemeClr val="bg1"/>
                </a:solidFill>
                <a:ea typeface="SimHei" panose="02010609060101010101" pitchFamily="49" charset="-122"/>
              </a:rPr>
              <a:t>使徒行傳</a:t>
            </a:r>
          </a:p>
        </p:txBody>
      </p:sp>
      <p:sp>
        <p:nvSpPr>
          <p:cNvPr id="3101" name="Rectangle 29"/>
          <p:cNvSpPr>
            <a:spLocks noChangeArrowheads="1"/>
          </p:cNvSpPr>
          <p:nvPr/>
        </p:nvSpPr>
        <p:spPr bwMode="auto">
          <a:xfrm>
            <a:off x="1905000" y="5638800"/>
            <a:ext cx="2209800" cy="762000"/>
          </a:xfrm>
          <a:prstGeom prst="rect">
            <a:avLst/>
          </a:prstGeom>
          <a:solidFill>
            <a:srgbClr val="C8DEB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巴拿巴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亞拿尼亞</a:t>
            </a:r>
            <a:r>
              <a:rPr lang="en-US" altLang="zh-TW">
                <a:latin typeface="SimHei" panose="02010609060101010101" pitchFamily="49" charset="-122"/>
                <a:ea typeface="SimHei" panose="02010609060101010101" pitchFamily="49" charset="-122"/>
              </a:rPr>
              <a:t>/</a:t>
            </a: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撒非喇</a:t>
            </a:r>
          </a:p>
        </p:txBody>
      </p:sp>
      <p:sp>
        <p:nvSpPr>
          <p:cNvPr id="3102" name="Rectangle 30"/>
          <p:cNvSpPr>
            <a:spLocks noChangeArrowheads="1"/>
          </p:cNvSpPr>
          <p:nvPr/>
        </p:nvSpPr>
        <p:spPr bwMode="auto">
          <a:xfrm>
            <a:off x="4191000" y="5638800"/>
            <a:ext cx="2209800" cy="762000"/>
          </a:xfrm>
          <a:prstGeom prst="rect">
            <a:avLst/>
          </a:prstGeom>
          <a:solidFill>
            <a:srgbClr val="C8DEB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03" name="Rectangle 31"/>
          <p:cNvSpPr>
            <a:spLocks noChangeArrowheads="1"/>
          </p:cNvSpPr>
          <p:nvPr/>
        </p:nvSpPr>
        <p:spPr bwMode="auto">
          <a:xfrm>
            <a:off x="457200" y="5638800"/>
            <a:ext cx="1371600" cy="76200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例子</a:t>
            </a:r>
          </a:p>
        </p:txBody>
      </p:sp>
      <p:sp>
        <p:nvSpPr>
          <p:cNvPr id="3105" name="Rectangle 33"/>
          <p:cNvSpPr>
            <a:spLocks noChangeArrowheads="1"/>
          </p:cNvSpPr>
          <p:nvPr/>
        </p:nvSpPr>
        <p:spPr bwMode="auto">
          <a:xfrm>
            <a:off x="1905000" y="4267200"/>
            <a:ext cx="2209800" cy="457200"/>
          </a:xfrm>
          <a:prstGeom prst="rect">
            <a:avLst/>
          </a:prstGeom>
          <a:solidFill>
            <a:srgbClr val="DDDDDD"/>
          </a:solidFill>
          <a:ln w="127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恐嚇彼得、約翰</a:t>
            </a:r>
          </a:p>
        </p:txBody>
      </p:sp>
      <p:sp>
        <p:nvSpPr>
          <p:cNvPr id="3106" name="Rectangle 34"/>
          <p:cNvSpPr>
            <a:spLocks noChangeArrowheads="1"/>
          </p:cNvSpPr>
          <p:nvPr/>
        </p:nvSpPr>
        <p:spPr bwMode="auto">
          <a:xfrm>
            <a:off x="4191000" y="4267200"/>
            <a:ext cx="2209800" cy="457200"/>
          </a:xfrm>
          <a:prstGeom prst="rect">
            <a:avLst/>
          </a:prstGeom>
          <a:solidFill>
            <a:srgbClr val="DDDDDD"/>
          </a:solidFill>
          <a:ln w="127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鞭打眾使徒</a:t>
            </a:r>
          </a:p>
        </p:txBody>
      </p:sp>
      <p:sp>
        <p:nvSpPr>
          <p:cNvPr id="3107" name="Rectangle 35"/>
          <p:cNvSpPr>
            <a:spLocks noChangeArrowheads="1"/>
          </p:cNvSpPr>
          <p:nvPr/>
        </p:nvSpPr>
        <p:spPr bwMode="auto">
          <a:xfrm>
            <a:off x="6477000" y="1219200"/>
            <a:ext cx="2209800" cy="762000"/>
          </a:xfrm>
          <a:prstGeom prst="rect">
            <a:avLst/>
          </a:prstGeom>
          <a:solidFill>
            <a:srgbClr val="FFDD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司提反在民間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行大奇事和神蹟</a:t>
            </a:r>
          </a:p>
        </p:txBody>
      </p:sp>
      <p:sp>
        <p:nvSpPr>
          <p:cNvPr id="3108" name="Rectangle 36"/>
          <p:cNvSpPr>
            <a:spLocks noChangeArrowheads="1"/>
          </p:cNvSpPr>
          <p:nvPr/>
        </p:nvSpPr>
        <p:spPr bwMode="auto">
          <a:xfrm>
            <a:off x="6477000" y="2057400"/>
            <a:ext cx="2209800" cy="762000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ea typeface="SimHei" panose="02010609060101010101" pitchFamily="49" charset="-122"/>
              </a:rPr>
              <a:t>司提反和利百地拿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ea typeface="SimHei" panose="02010609060101010101" pitchFamily="49" charset="-122"/>
              </a:rPr>
              <a:t>會堂的人辯論</a:t>
            </a:r>
            <a:endParaRPr lang="zh-TW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109" name="Rectangle 37"/>
          <p:cNvSpPr>
            <a:spLocks noChangeArrowheads="1"/>
          </p:cNvSpPr>
          <p:nvPr/>
        </p:nvSpPr>
        <p:spPr bwMode="auto">
          <a:xfrm>
            <a:off x="6477000" y="2895600"/>
            <a:ext cx="2209800" cy="45720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眾人敵擋不住</a:t>
            </a:r>
          </a:p>
        </p:txBody>
      </p:sp>
      <p:sp>
        <p:nvSpPr>
          <p:cNvPr id="3111" name="Rectangle 39"/>
          <p:cNvSpPr>
            <a:spLocks noChangeArrowheads="1"/>
          </p:cNvSpPr>
          <p:nvPr/>
        </p:nvSpPr>
        <p:spPr bwMode="auto">
          <a:xfrm>
            <a:off x="6477000" y="4800600"/>
            <a:ext cx="2209800" cy="76200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大遭逼迫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門徒四散傳道</a:t>
            </a:r>
          </a:p>
        </p:txBody>
      </p:sp>
      <p:sp>
        <p:nvSpPr>
          <p:cNvPr id="3112" name="Rectangle 40"/>
          <p:cNvSpPr>
            <a:spLocks noChangeArrowheads="1"/>
          </p:cNvSpPr>
          <p:nvPr/>
        </p:nvSpPr>
        <p:spPr bwMode="auto">
          <a:xfrm>
            <a:off x="6477000" y="3429000"/>
            <a:ext cx="2209800" cy="7620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司提反被捕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論摩西與聖所</a:t>
            </a:r>
          </a:p>
        </p:txBody>
      </p:sp>
      <p:sp>
        <p:nvSpPr>
          <p:cNvPr id="3113" name="Rectangle 41"/>
          <p:cNvSpPr>
            <a:spLocks noChangeArrowheads="1"/>
          </p:cNvSpPr>
          <p:nvPr/>
        </p:nvSpPr>
        <p:spPr bwMode="auto">
          <a:xfrm>
            <a:off x="6477000" y="381000"/>
            <a:ext cx="2209800" cy="762000"/>
          </a:xfrm>
          <a:prstGeom prst="rect">
            <a:avLst/>
          </a:prstGeom>
          <a:solidFill>
            <a:srgbClr val="99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第四波</a:t>
            </a:r>
          </a:p>
          <a:p>
            <a:pPr algn="ctr">
              <a:spcAft>
                <a:spcPct val="20000"/>
              </a:spcAft>
            </a:pPr>
            <a:r>
              <a:rPr lang="en-US" altLang="zh-TW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  <a:r>
              <a:rPr lang="en-US" altLang="zh-TW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</a:t>
            </a:r>
            <a:r>
              <a:rPr lang="en-US" altLang="zh-TW">
                <a:solidFill>
                  <a:schemeClr val="bg1"/>
                </a:solidFill>
                <a:latin typeface="SimHei" panose="02010609060101010101" pitchFamily="49" charset="-122"/>
                <a:ea typeface="PMingLiU" panose="02020500000000000000" pitchFamily="18" charset="-120"/>
              </a:rPr>
              <a:t>-7</a:t>
            </a:r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章</a:t>
            </a:r>
            <a:r>
              <a:rPr lang="en-US" altLang="zh-TW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3114" name="Rectangle 42"/>
          <p:cNvSpPr>
            <a:spLocks noChangeArrowheads="1"/>
          </p:cNvSpPr>
          <p:nvPr/>
        </p:nvSpPr>
        <p:spPr bwMode="auto">
          <a:xfrm>
            <a:off x="6477000" y="5638800"/>
            <a:ext cx="2209800" cy="762000"/>
          </a:xfrm>
          <a:prstGeom prst="rect">
            <a:avLst/>
          </a:prstGeom>
          <a:solidFill>
            <a:srgbClr val="C8DEB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ea typeface="SimHei" panose="02010609060101010101" pitchFamily="49" charset="-122"/>
              </a:rPr>
              <a:t>腓利</a:t>
            </a:r>
            <a:r>
              <a:rPr lang="zh-TW" altLang="en-US">
                <a:ea typeface="PMingLiU" panose="02020500000000000000" pitchFamily="18" charset="-120"/>
              </a:rPr>
              <a:t> </a:t>
            </a:r>
            <a:r>
              <a:rPr lang="en-US" altLang="zh-TW">
                <a:ea typeface="PMingLiU" panose="02020500000000000000" pitchFamily="18" charset="-120"/>
              </a:rPr>
              <a:t>(</a:t>
            </a:r>
            <a:r>
              <a:rPr lang="zh-TW" altLang="en-US">
                <a:ea typeface="SimHei" panose="02010609060101010101" pitchFamily="49" charset="-122"/>
              </a:rPr>
              <a:t>第</a:t>
            </a:r>
            <a:r>
              <a:rPr lang="en-US" altLang="zh-TW">
                <a:ea typeface="PMingLiU" panose="02020500000000000000" pitchFamily="18" charset="-120"/>
              </a:rPr>
              <a:t>8</a:t>
            </a:r>
            <a:r>
              <a:rPr lang="zh-TW" altLang="en-US">
                <a:ea typeface="SimHei" panose="02010609060101010101" pitchFamily="49" charset="-122"/>
              </a:rPr>
              <a:t>章</a:t>
            </a:r>
            <a:r>
              <a:rPr lang="en-US" altLang="zh-TW">
                <a:ea typeface="PMingLiU" panose="02020500000000000000" pitchFamily="18" charset="-120"/>
              </a:rPr>
              <a:t>)</a:t>
            </a:r>
          </a:p>
        </p:txBody>
      </p:sp>
      <p:sp>
        <p:nvSpPr>
          <p:cNvPr id="3116" name="Text Box 44"/>
          <p:cNvSpPr txBox="1">
            <a:spLocks noChangeArrowheads="1"/>
          </p:cNvSpPr>
          <p:nvPr/>
        </p:nvSpPr>
        <p:spPr bwMode="auto">
          <a:xfrm>
            <a:off x="7451725" y="21701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7270065" y="6581001"/>
            <a:ext cx="1873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200" dirty="0" smtClean="0"/>
              <a:t>聖經簡報站 </a:t>
            </a:r>
            <a:r>
              <a:rPr lang="en-US" altLang="zh-TW" sz="1200" dirty="0" err="1" smtClean="0"/>
              <a:t>BiblePoint.Net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7343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5" grpId="0" animBg="1"/>
      <p:bldP spid="3107" grpId="0" animBg="1"/>
      <p:bldP spid="3108" grpId="0" animBg="1"/>
      <p:bldP spid="3109" grpId="0" animBg="1"/>
      <p:bldP spid="3111" grpId="0" animBg="1"/>
      <p:bldP spid="3112" grpId="0" animBg="1"/>
      <p:bldP spid="311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1162</TotalTime>
  <Words>1713</Words>
  <Application>Microsoft Office PowerPoint</Application>
  <PresentationFormat>On-screen Show (4:3)</PresentationFormat>
  <Paragraphs>301</Paragraphs>
  <Slides>31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4" baseType="lpstr">
      <vt:lpstr>Arial</vt:lpstr>
      <vt:lpstr>Times New Roman</vt:lpstr>
      <vt:lpstr>PMingLiU</vt:lpstr>
      <vt:lpstr>PMingLiU</vt:lpstr>
      <vt:lpstr>Helvetica Neue</vt:lpstr>
      <vt:lpstr>宋体</vt:lpstr>
      <vt:lpstr>Wingdings</vt:lpstr>
      <vt:lpstr>SimHei</vt:lpstr>
      <vt:lpstr>Calibri Light</vt:lpstr>
      <vt:lpstr>Calibri</vt:lpstr>
      <vt:lpstr>MingLiU</vt:lpstr>
      <vt:lpstr>文鼎行楷碑體</vt:lpstr>
      <vt:lpstr>Office Theme</vt:lpstr>
      <vt:lpstr>PowerPoint Presentation</vt:lpstr>
      <vt:lpstr>PowerPoint Presentation</vt:lpstr>
      <vt:lpstr>PowerPoint Presentation</vt:lpstr>
      <vt:lpstr>發 怨 言</vt:lpstr>
      <vt:lpstr>民 21:4-9</vt:lpstr>
      <vt:lpstr>約 3：14-18</vt:lpstr>
      <vt:lpstr>PowerPoint Presentation</vt:lpstr>
      <vt:lpstr>發怨言　　建議</vt:lpstr>
      <vt:lpstr>PowerPoint Presentation</vt:lpstr>
      <vt:lpstr>執事</vt:lpstr>
      <vt:lpstr>執事的條件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設立執事的結果</vt:lpstr>
      <vt:lpstr>新教會的成長</vt:lpstr>
      <vt:lpstr>基督徒會堂</vt:lpstr>
      <vt:lpstr>PowerPoint Presentation</vt:lpstr>
      <vt:lpstr>司 提 反</vt:lpstr>
      <vt:lpstr>PowerPoint Presentation</vt:lpstr>
      <vt:lpstr>司提反被誣陷捉拿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Li, Nanhai</cp:lastModifiedBy>
  <cp:revision>133</cp:revision>
  <dcterms:created xsi:type="dcterms:W3CDTF">2016-12-05T00:36:19Z</dcterms:created>
  <dcterms:modified xsi:type="dcterms:W3CDTF">2016-12-20T00:30:27Z</dcterms:modified>
</cp:coreProperties>
</file>